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00" y="221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20973-D5C2-48F5-B191-64DF0039117E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CA2B4-1690-413C-B9C8-BE2A642C97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1EE79-1752-4F70-B0A1-612B79C0E7F0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5490B-7729-48D2-B9EF-C486A161D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Scribble Thick Frame BLUE GREEN {Sweet Line Design}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023" y="234132"/>
            <a:ext cx="7020000" cy="995089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53970" y="594172"/>
            <a:ext cx="4370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  <a:latin typeface="Take it Easy" pitchFamily="2" charset="0"/>
                <a:ea typeface="Cutie Patootie" pitchFamily="2" charset="0"/>
              </a:rPr>
              <a:t>Analyse grammaticale</a:t>
            </a:r>
            <a:endParaRPr lang="fr-FR" sz="4000" dirty="0">
              <a:solidFill>
                <a:schemeClr val="accent1">
                  <a:lumMod val="75000"/>
                </a:schemeClr>
              </a:solidFill>
              <a:latin typeface="Take it Easy" pitchFamily="2" charset="0"/>
              <a:ea typeface="Cutie Patooti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81310" y="738188"/>
            <a:ext cx="667673" cy="64918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B050"/>
                </a:solidFill>
                <a:latin typeface="Coffee with Sugar" pitchFamily="2" charset="0"/>
              </a:rPr>
              <a:t>9</a:t>
            </a:r>
            <a:endParaRPr lang="fr-FR" sz="2400" dirty="0">
              <a:solidFill>
                <a:srgbClr val="00B050"/>
              </a:solidFill>
              <a:latin typeface="Coffee with Sugar" pitchFamily="2" charset="0"/>
            </a:endParaRPr>
          </a:p>
        </p:txBody>
      </p:sp>
      <p:grpSp>
        <p:nvGrpSpPr>
          <p:cNvPr id="32" name="Groupe 31"/>
          <p:cNvGrpSpPr/>
          <p:nvPr/>
        </p:nvGrpSpPr>
        <p:grpSpPr>
          <a:xfrm>
            <a:off x="847537" y="1242244"/>
            <a:ext cx="5840638" cy="3568462"/>
            <a:chOff x="684287" y="1242244"/>
            <a:chExt cx="5840638" cy="3568462"/>
          </a:xfrm>
        </p:grpSpPr>
        <p:sp>
          <p:nvSpPr>
            <p:cNvPr id="9" name="ZoneTexte 8"/>
            <p:cNvSpPr txBox="1"/>
            <p:nvPr/>
          </p:nvSpPr>
          <p:spPr>
            <a:xfrm>
              <a:off x="1980431" y="1242244"/>
              <a:ext cx="4066178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utie Patootie" pitchFamily="2" charset="0"/>
                  <a:ea typeface="Cutie Patootie" pitchFamily="2" charset="0"/>
                </a:rPr>
                <a:t>Indique la nature des mots soulignés : </a:t>
              </a:r>
            </a:p>
            <a:p>
              <a:pPr>
                <a:buFontTx/>
                <a:buChar char="-"/>
              </a:pP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P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pour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pronoms	     -  </a:t>
              </a: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V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pour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verbes</a:t>
              </a:r>
            </a:p>
            <a:p>
              <a:pPr>
                <a:buFontTx/>
                <a:buChar char="-"/>
              </a:pP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</a:t>
              </a: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N ou NP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pour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noms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	</a:t>
              </a:r>
              <a:endParaRPr lang="fr-FR" sz="18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endParaRPr>
            </a:p>
            <a:p>
              <a:endParaRPr lang="fr-FR" dirty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endParaRPr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684287" y="2250356"/>
              <a:ext cx="5840638" cy="2560350"/>
              <a:chOff x="684287" y="2466380"/>
              <a:chExt cx="5840638" cy="2560350"/>
            </a:xfrm>
          </p:grpSpPr>
          <p:grpSp>
            <p:nvGrpSpPr>
              <p:cNvPr id="15" name="Groupe 14"/>
              <p:cNvGrpSpPr/>
              <p:nvPr/>
            </p:nvGrpSpPr>
            <p:grpSpPr>
              <a:xfrm>
                <a:off x="684287" y="2466380"/>
                <a:ext cx="5175776" cy="1480230"/>
                <a:chOff x="684287" y="2826420"/>
                <a:chExt cx="5175776" cy="1480230"/>
              </a:xfrm>
            </p:grpSpPr>
            <p:sp>
              <p:nvSpPr>
                <p:cNvPr id="12" name="ZoneTexte 11"/>
                <p:cNvSpPr txBox="1"/>
                <p:nvPr/>
              </p:nvSpPr>
              <p:spPr>
                <a:xfrm>
                  <a:off x="684287" y="2826420"/>
                  <a:ext cx="462293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1.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Ils</a:t>
                  </a:r>
                  <a:r>
                    <a:rPr lang="fr-FR" sz="2000" dirty="0" smtClean="0">
                      <a:latin typeface="Coffee with Sugar" pitchFamily="2" charset="0"/>
                    </a:rPr>
                    <a:t>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jouent</a:t>
                  </a:r>
                  <a:r>
                    <a:rPr lang="fr-FR" sz="2000" dirty="0" smtClean="0">
                      <a:latin typeface="Coffee with Sugar" pitchFamily="2" charset="0"/>
                    </a:rPr>
                    <a:t> à cache-cache dans la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cour.</a:t>
                  </a:r>
                  <a:endParaRPr lang="fr-FR" sz="2000" u="sng" dirty="0">
                    <a:latin typeface="Coffee with Sugar" pitchFamily="2" charset="0"/>
                  </a:endParaRPr>
                </a:p>
              </p:txBody>
            </p:sp>
            <p:sp>
              <p:nvSpPr>
                <p:cNvPr id="13" name="ZoneTexte 12"/>
                <p:cNvSpPr txBox="1"/>
                <p:nvPr/>
              </p:nvSpPr>
              <p:spPr>
                <a:xfrm>
                  <a:off x="684287" y="3330476"/>
                  <a:ext cx="51757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2.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Je</a:t>
                  </a:r>
                  <a:r>
                    <a:rPr lang="fr-FR" sz="2000" dirty="0" smtClean="0">
                      <a:latin typeface="Coffee with Sugar" pitchFamily="2" charset="0"/>
                    </a:rPr>
                    <a:t>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pense</a:t>
                  </a:r>
                  <a:r>
                    <a:rPr lang="fr-FR" sz="2000" dirty="0" smtClean="0">
                      <a:latin typeface="Coffee with Sugar" pitchFamily="2" charset="0"/>
                    </a:rPr>
                    <a:t> que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nous</a:t>
                  </a:r>
                  <a:r>
                    <a:rPr lang="fr-FR" sz="2000" dirty="0" smtClean="0">
                      <a:latin typeface="Coffee with Sugar" pitchFamily="2" charset="0"/>
                    </a:rPr>
                    <a:t>  aurons du beau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temps</a:t>
                  </a:r>
                  <a:r>
                    <a:rPr lang="fr-FR" sz="2000" dirty="0" smtClean="0">
                      <a:latin typeface="Coffee with Sugar" pitchFamily="2" charset="0"/>
                    </a:rPr>
                    <a:t>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4" name="ZoneTexte 13"/>
                <p:cNvSpPr txBox="1"/>
                <p:nvPr/>
              </p:nvSpPr>
              <p:spPr>
                <a:xfrm>
                  <a:off x="684287" y="3906540"/>
                  <a:ext cx="50903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3.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Vous</a:t>
                  </a:r>
                  <a:r>
                    <a:rPr lang="fr-FR" sz="2000" dirty="0" smtClean="0">
                      <a:latin typeface="Coffee with Sugar" pitchFamily="2" charset="0"/>
                    </a:rPr>
                    <a:t>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nagerez</a:t>
                  </a:r>
                  <a:r>
                    <a:rPr lang="fr-FR" sz="2000" dirty="0" smtClean="0">
                      <a:latin typeface="Coffee with Sugar" pitchFamily="2" charset="0"/>
                    </a:rPr>
                    <a:t> comme un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poisson</a:t>
                  </a:r>
                  <a:r>
                    <a:rPr lang="fr-FR" sz="2000" dirty="0" smtClean="0">
                      <a:latin typeface="Coffee with Sugar" pitchFamily="2" charset="0"/>
                    </a:rPr>
                    <a:t> dans l’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eau</a:t>
                  </a:r>
                  <a:r>
                    <a:rPr lang="fr-FR" sz="2000" dirty="0" smtClean="0">
                      <a:latin typeface="Coffee with Sugar" pitchFamily="2" charset="0"/>
                    </a:rPr>
                    <a:t>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</p:grpSp>
          <p:sp>
            <p:nvSpPr>
              <p:cNvPr id="24" name="ZoneTexte 23"/>
              <p:cNvSpPr txBox="1"/>
              <p:nvPr/>
            </p:nvSpPr>
            <p:spPr>
              <a:xfrm>
                <a:off x="684287" y="4082494"/>
                <a:ext cx="58406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4.  </a:t>
                </a:r>
                <a:r>
                  <a:rPr lang="fr-FR" sz="2000" u="sng" dirty="0" smtClean="0">
                    <a:latin typeface="Coffee with Sugar" pitchFamily="2" charset="0"/>
                  </a:rPr>
                  <a:t>Elle</a:t>
                </a:r>
                <a:r>
                  <a:rPr lang="fr-FR" sz="2000" dirty="0" smtClean="0">
                    <a:latin typeface="Coffee with Sugar" pitchFamily="2" charset="0"/>
                  </a:rPr>
                  <a:t>  </a:t>
                </a:r>
                <a:r>
                  <a:rPr lang="fr-FR" sz="2000" u="sng" dirty="0" smtClean="0">
                    <a:latin typeface="Coffee with Sugar" pitchFamily="2" charset="0"/>
                  </a:rPr>
                  <a:t>regarde</a:t>
                </a:r>
                <a:r>
                  <a:rPr lang="fr-FR" sz="2000" dirty="0" smtClean="0">
                    <a:latin typeface="Coffee with Sugar" pitchFamily="2" charset="0"/>
                  </a:rPr>
                  <a:t>   les oiseaux s’envoler vers l’</a:t>
                </a:r>
                <a:r>
                  <a:rPr lang="fr-FR" sz="2000" u="sng" dirty="0" smtClean="0">
                    <a:latin typeface="Coffee with Sugar" pitchFamily="2" charset="0"/>
                  </a:rPr>
                  <a:t>Afrique</a:t>
                </a:r>
                <a:r>
                  <a:rPr lang="fr-FR" sz="2000" dirty="0" smtClean="0">
                    <a:latin typeface="Coffee with Sugar" pitchFamily="2" charset="0"/>
                  </a:rPr>
                  <a:t>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684287" y="4626620"/>
                <a:ext cx="50547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5.  </a:t>
                </a:r>
                <a:r>
                  <a:rPr lang="fr-FR" sz="2000" dirty="0" smtClean="0">
                    <a:latin typeface="Coffee with Sugar" pitchFamily="2" charset="0"/>
                  </a:rPr>
                  <a:t>Ma  </a:t>
                </a:r>
                <a:r>
                  <a:rPr lang="fr-FR" sz="2000" u="sng" dirty="0" smtClean="0">
                    <a:latin typeface="Coffee with Sugar" pitchFamily="2" charset="0"/>
                  </a:rPr>
                  <a:t>mère</a:t>
                </a:r>
                <a:r>
                  <a:rPr lang="fr-FR" sz="2000" dirty="0" smtClean="0">
                    <a:latin typeface="Coffee with Sugar" pitchFamily="2" charset="0"/>
                  </a:rPr>
                  <a:t> pense qu</a:t>
                </a:r>
                <a:r>
                  <a:rPr lang="fr-FR" sz="2000" u="sng" dirty="0" smtClean="0">
                    <a:latin typeface="Coffee with Sugar" pitchFamily="2" charset="0"/>
                  </a:rPr>
                  <a:t>’elle</a:t>
                </a:r>
                <a:r>
                  <a:rPr lang="fr-FR" sz="2000" dirty="0" smtClean="0">
                    <a:latin typeface="Coffee with Sugar" pitchFamily="2" charset="0"/>
                  </a:rPr>
                  <a:t>   </a:t>
                </a:r>
                <a:r>
                  <a:rPr lang="fr-FR" sz="2000" u="sng" dirty="0" smtClean="0">
                    <a:latin typeface="Coffee with Sugar" pitchFamily="2" charset="0"/>
                  </a:rPr>
                  <a:t>a</a:t>
                </a:r>
                <a:r>
                  <a:rPr lang="fr-FR" sz="2000" dirty="0" smtClean="0">
                    <a:latin typeface="Coffee with Sugar" pitchFamily="2" charset="0"/>
                  </a:rPr>
                  <a:t>  toujours raison.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</p:grpSp>
      </p:grpSp>
      <p:sp>
        <p:nvSpPr>
          <p:cNvPr id="16" name="ZoneTexte 15"/>
          <p:cNvSpPr txBox="1"/>
          <p:nvPr/>
        </p:nvSpPr>
        <p:spPr>
          <a:xfrm>
            <a:off x="756295" y="4986660"/>
            <a:ext cx="370486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utie Patootie" pitchFamily="2" charset="0"/>
                <a:ea typeface="Cutie Patootie" pitchFamily="2" charset="0"/>
              </a:rPr>
              <a:t>Cherche tous les </a:t>
            </a:r>
            <a:r>
              <a:rPr lang="fr-FR" dirty="0" smtClean="0">
                <a:latin typeface="Cutie Patootie" pitchFamily="2" charset="0"/>
                <a:ea typeface="Cutie Patootie" pitchFamily="2" charset="0"/>
              </a:rPr>
              <a:t>pronoms et souligne-les: </a:t>
            </a:r>
            <a:endParaRPr lang="fr-FR" dirty="0" smtClean="0">
              <a:latin typeface="Cutie Patootie" pitchFamily="2" charset="0"/>
              <a:ea typeface="Cutie Patootie" pitchFamily="2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864503" y="5490716"/>
            <a:ext cx="6148735" cy="3064406"/>
            <a:chOff x="720487" y="6282804"/>
            <a:chExt cx="6148735" cy="3064406"/>
          </a:xfrm>
        </p:grpSpPr>
        <p:grpSp>
          <p:nvGrpSpPr>
            <p:cNvPr id="23" name="Groupe 22"/>
            <p:cNvGrpSpPr/>
            <p:nvPr/>
          </p:nvGrpSpPr>
          <p:grpSpPr>
            <a:xfrm>
              <a:off x="720487" y="6282804"/>
              <a:ext cx="6148735" cy="2560350"/>
              <a:chOff x="684287" y="6786860"/>
              <a:chExt cx="6148735" cy="2560350"/>
            </a:xfrm>
          </p:grpSpPr>
          <p:grpSp>
            <p:nvGrpSpPr>
              <p:cNvPr id="17" name="Groupe 16"/>
              <p:cNvGrpSpPr/>
              <p:nvPr/>
            </p:nvGrpSpPr>
            <p:grpSpPr>
              <a:xfrm>
                <a:off x="684287" y="6786860"/>
                <a:ext cx="6148735" cy="1480230"/>
                <a:chOff x="684287" y="2970436"/>
                <a:chExt cx="6148735" cy="1480230"/>
              </a:xfrm>
            </p:grpSpPr>
            <p:sp>
              <p:nvSpPr>
                <p:cNvPr id="18" name="ZoneTexte 17"/>
                <p:cNvSpPr txBox="1"/>
                <p:nvPr/>
              </p:nvSpPr>
              <p:spPr>
                <a:xfrm>
                  <a:off x="684287" y="2970436"/>
                  <a:ext cx="598490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1.  </a:t>
                  </a:r>
                  <a:r>
                    <a:rPr lang="fr-FR" sz="2000" dirty="0" smtClean="0">
                      <a:latin typeface="Coffee with Sugar" pitchFamily="2" charset="0"/>
                    </a:rPr>
                    <a:t>Elle joue du piano pendant que tu joues de la flûte.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9" name="ZoneTexte 18"/>
                <p:cNvSpPr txBox="1"/>
                <p:nvPr/>
              </p:nvSpPr>
              <p:spPr>
                <a:xfrm>
                  <a:off x="684287" y="3474492"/>
                  <a:ext cx="61487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2.  </a:t>
                  </a:r>
                  <a:r>
                    <a:rPr lang="fr-FR" sz="2000" dirty="0" smtClean="0">
                      <a:latin typeface="Coffee with Sugar" pitchFamily="2" charset="0"/>
                    </a:rPr>
                    <a:t>Ils  regardent la télévision tandis qu’ elle  lit un livre</a:t>
                  </a:r>
                  <a:r>
                    <a:rPr lang="fr-FR" sz="2000" dirty="0" smtClean="0">
                      <a:latin typeface="Coffee with Sugar" pitchFamily="2" charset="0"/>
                    </a:rPr>
                    <a:t>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20" name="ZoneTexte 19"/>
                <p:cNvSpPr txBox="1"/>
                <p:nvPr/>
              </p:nvSpPr>
              <p:spPr>
                <a:xfrm>
                  <a:off x="684287" y="4050556"/>
                  <a:ext cx="598516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3.  </a:t>
                  </a:r>
                  <a:r>
                    <a:rPr lang="fr-FR" sz="2000" dirty="0" smtClean="0">
                      <a:latin typeface="Coffee with Sugar" pitchFamily="2" charset="0"/>
                    </a:rPr>
                    <a:t>L’an prochain,  nous  irons en   Espagne si  tu  veux.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</p:grpSp>
          <p:sp>
            <p:nvSpPr>
              <p:cNvPr id="21" name="ZoneTexte 20"/>
              <p:cNvSpPr txBox="1"/>
              <p:nvPr/>
            </p:nvSpPr>
            <p:spPr>
              <a:xfrm>
                <a:off x="684287" y="8371036"/>
                <a:ext cx="55461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4.  </a:t>
                </a:r>
                <a:r>
                  <a:rPr lang="fr-FR" sz="2000" dirty="0" smtClean="0">
                    <a:latin typeface="Coffee with Sugar" pitchFamily="2" charset="0"/>
                  </a:rPr>
                  <a:t>Rose a perdu sa poupée.  Elle cherche partout.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684287" y="8947100"/>
                <a:ext cx="6132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5.  </a:t>
                </a:r>
                <a:r>
                  <a:rPr lang="fr-FR" sz="2000" dirty="0" smtClean="0">
                    <a:latin typeface="Coffee with Sugar" pitchFamily="2" charset="0"/>
                  </a:rPr>
                  <a:t>Vous pliez le linge devant la télévision.   </a:t>
                </a:r>
                <a:r>
                  <a:rPr lang="fr-FR" sz="2000" dirty="0" smtClean="0">
                    <a:latin typeface="Coffee with Sugar" pitchFamily="2" charset="0"/>
                  </a:rPr>
                  <a:t>J’ adore cela.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720985" y="8947100"/>
              <a:ext cx="55079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latin typeface="Coffee with Sugar" pitchFamily="2" charset="0"/>
                </a:rPr>
                <a:t>6.  </a:t>
              </a:r>
              <a:r>
                <a:rPr lang="fr-FR" sz="2000" dirty="0" smtClean="0">
                  <a:latin typeface="Coffee with Sugar" pitchFamily="2" charset="0"/>
                </a:rPr>
                <a:t>Je pense que tu peux recommencer ton travail.</a:t>
              </a:r>
              <a:endParaRPr lang="fr-FR" sz="2000" dirty="0">
                <a:latin typeface="Coffee with Sugar" pitchFamily="2" charset="0"/>
              </a:endParaRPr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828303" y="8659068"/>
            <a:ext cx="6228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Coffee with Sugar" pitchFamily="2" charset="0"/>
              </a:rPr>
              <a:t>7.  Tu aimes le chocolat et il n’y a pas moyen de t’arrêter.</a:t>
            </a:r>
            <a:endParaRPr lang="fr-FR" sz="2000" dirty="0">
              <a:latin typeface="Coffee with Sugar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871" y="4554612"/>
            <a:ext cx="749291" cy="90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319" y="1242244"/>
            <a:ext cx="792088" cy="95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ZoneTexte 33"/>
          <p:cNvSpPr txBox="1"/>
          <p:nvPr/>
        </p:nvSpPr>
        <p:spPr>
          <a:xfrm>
            <a:off x="828303" y="9163124"/>
            <a:ext cx="5939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Coffee with Sugar" pitchFamily="2" charset="0"/>
              </a:rPr>
              <a:t>8.  Elles ont eu peur du chien. Il sautait autour d’elles.</a:t>
            </a:r>
            <a:endParaRPr lang="fr-FR" sz="2000" dirty="0">
              <a:latin typeface="Coffee with Sugar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Scribble Thick Frame BLUE GREEN {Sweet Line Design}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023" y="234132"/>
            <a:ext cx="7020000" cy="995089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53970" y="594172"/>
            <a:ext cx="4370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  <a:latin typeface="Take it Easy" pitchFamily="2" charset="0"/>
                <a:ea typeface="Cutie Patootie" pitchFamily="2" charset="0"/>
              </a:rPr>
              <a:t>Analyse grammaticale</a:t>
            </a:r>
            <a:endParaRPr lang="fr-FR" sz="4000" dirty="0">
              <a:solidFill>
                <a:schemeClr val="accent1">
                  <a:lumMod val="75000"/>
                </a:schemeClr>
              </a:solidFill>
              <a:latin typeface="Take it Easy" pitchFamily="2" charset="0"/>
              <a:ea typeface="Cutie Patooti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81310" y="738188"/>
            <a:ext cx="667673" cy="64918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B050"/>
                </a:solidFill>
                <a:latin typeface="Coffee with Sugar" pitchFamily="2" charset="0"/>
              </a:rPr>
              <a:t>9</a:t>
            </a:r>
            <a:endParaRPr lang="fr-FR" sz="2400" dirty="0">
              <a:solidFill>
                <a:srgbClr val="00B050"/>
              </a:solidFill>
              <a:latin typeface="Coffee with Sugar" pitchFamily="2" charset="0"/>
            </a:endParaRPr>
          </a:p>
        </p:txBody>
      </p:sp>
      <p:grpSp>
        <p:nvGrpSpPr>
          <p:cNvPr id="2" name="Groupe 31"/>
          <p:cNvGrpSpPr/>
          <p:nvPr/>
        </p:nvGrpSpPr>
        <p:grpSpPr>
          <a:xfrm>
            <a:off x="847537" y="1242244"/>
            <a:ext cx="5840638" cy="3568462"/>
            <a:chOff x="684287" y="1242244"/>
            <a:chExt cx="5840638" cy="3568462"/>
          </a:xfrm>
        </p:grpSpPr>
        <p:sp>
          <p:nvSpPr>
            <p:cNvPr id="9" name="ZoneTexte 8"/>
            <p:cNvSpPr txBox="1"/>
            <p:nvPr/>
          </p:nvSpPr>
          <p:spPr>
            <a:xfrm>
              <a:off x="1980431" y="1242244"/>
              <a:ext cx="4066178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utie Patootie" pitchFamily="2" charset="0"/>
                  <a:ea typeface="Cutie Patootie" pitchFamily="2" charset="0"/>
                </a:rPr>
                <a:t>Indique la nature des mots soulignés : </a:t>
              </a:r>
            </a:p>
            <a:p>
              <a:pPr>
                <a:buFontTx/>
                <a:buChar char="-"/>
              </a:pP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P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pour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pronoms	     -  </a:t>
              </a: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V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pour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verbes</a:t>
              </a:r>
            </a:p>
            <a:p>
              <a:pPr>
                <a:buFontTx/>
                <a:buChar char="-"/>
              </a:pP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</a:t>
              </a: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N ou NP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pour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noms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	</a:t>
              </a:r>
              <a:endParaRPr lang="fr-FR" sz="18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endParaRPr>
            </a:p>
            <a:p>
              <a:endParaRPr lang="fr-FR" dirty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endParaRPr>
            </a:p>
          </p:txBody>
        </p:sp>
        <p:grpSp>
          <p:nvGrpSpPr>
            <p:cNvPr id="3" name="Groupe 25"/>
            <p:cNvGrpSpPr/>
            <p:nvPr/>
          </p:nvGrpSpPr>
          <p:grpSpPr>
            <a:xfrm>
              <a:off x="684287" y="2250356"/>
              <a:ext cx="5840638" cy="2560350"/>
              <a:chOff x="684287" y="2466380"/>
              <a:chExt cx="5840638" cy="2560350"/>
            </a:xfrm>
          </p:grpSpPr>
          <p:grpSp>
            <p:nvGrpSpPr>
              <p:cNvPr id="5" name="Groupe 14"/>
              <p:cNvGrpSpPr/>
              <p:nvPr/>
            </p:nvGrpSpPr>
            <p:grpSpPr>
              <a:xfrm>
                <a:off x="684287" y="2466380"/>
                <a:ext cx="5175776" cy="1480230"/>
                <a:chOff x="684287" y="2826420"/>
                <a:chExt cx="5175776" cy="1480230"/>
              </a:xfrm>
            </p:grpSpPr>
            <p:sp>
              <p:nvSpPr>
                <p:cNvPr id="12" name="ZoneTexte 11"/>
                <p:cNvSpPr txBox="1"/>
                <p:nvPr/>
              </p:nvSpPr>
              <p:spPr>
                <a:xfrm>
                  <a:off x="684287" y="2826420"/>
                  <a:ext cx="462293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1.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Ils</a:t>
                  </a:r>
                  <a:r>
                    <a:rPr lang="fr-FR" sz="2000" dirty="0" smtClean="0">
                      <a:latin typeface="Coffee with Sugar" pitchFamily="2" charset="0"/>
                    </a:rPr>
                    <a:t>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jouent</a:t>
                  </a:r>
                  <a:r>
                    <a:rPr lang="fr-FR" sz="2000" dirty="0" smtClean="0">
                      <a:latin typeface="Coffee with Sugar" pitchFamily="2" charset="0"/>
                    </a:rPr>
                    <a:t> à cache-cache dans la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cour.</a:t>
                  </a:r>
                  <a:endParaRPr lang="fr-FR" sz="2000" u="sng" dirty="0">
                    <a:latin typeface="Coffee with Sugar" pitchFamily="2" charset="0"/>
                  </a:endParaRPr>
                </a:p>
              </p:txBody>
            </p:sp>
            <p:sp>
              <p:nvSpPr>
                <p:cNvPr id="13" name="ZoneTexte 12"/>
                <p:cNvSpPr txBox="1"/>
                <p:nvPr/>
              </p:nvSpPr>
              <p:spPr>
                <a:xfrm>
                  <a:off x="684287" y="3330476"/>
                  <a:ext cx="51757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2.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Je</a:t>
                  </a:r>
                  <a:r>
                    <a:rPr lang="fr-FR" sz="2000" dirty="0" smtClean="0">
                      <a:latin typeface="Coffee with Sugar" pitchFamily="2" charset="0"/>
                    </a:rPr>
                    <a:t>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pense</a:t>
                  </a:r>
                  <a:r>
                    <a:rPr lang="fr-FR" sz="2000" dirty="0" smtClean="0">
                      <a:latin typeface="Coffee with Sugar" pitchFamily="2" charset="0"/>
                    </a:rPr>
                    <a:t> que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nous</a:t>
                  </a:r>
                  <a:r>
                    <a:rPr lang="fr-FR" sz="2000" dirty="0" smtClean="0">
                      <a:latin typeface="Coffee with Sugar" pitchFamily="2" charset="0"/>
                    </a:rPr>
                    <a:t>  aurons du beau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temps</a:t>
                  </a:r>
                  <a:r>
                    <a:rPr lang="fr-FR" sz="2000" dirty="0" smtClean="0">
                      <a:latin typeface="Coffee with Sugar" pitchFamily="2" charset="0"/>
                    </a:rPr>
                    <a:t>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4" name="ZoneTexte 13"/>
                <p:cNvSpPr txBox="1"/>
                <p:nvPr/>
              </p:nvSpPr>
              <p:spPr>
                <a:xfrm>
                  <a:off x="684287" y="3906540"/>
                  <a:ext cx="50903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3.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Vous</a:t>
                  </a:r>
                  <a:r>
                    <a:rPr lang="fr-FR" sz="2000" dirty="0" smtClean="0">
                      <a:latin typeface="Coffee with Sugar" pitchFamily="2" charset="0"/>
                    </a:rPr>
                    <a:t>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nagerez</a:t>
                  </a:r>
                  <a:r>
                    <a:rPr lang="fr-FR" sz="2000" dirty="0" smtClean="0">
                      <a:latin typeface="Coffee with Sugar" pitchFamily="2" charset="0"/>
                    </a:rPr>
                    <a:t> comme un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poisson</a:t>
                  </a:r>
                  <a:r>
                    <a:rPr lang="fr-FR" sz="2000" dirty="0" smtClean="0">
                      <a:latin typeface="Coffee with Sugar" pitchFamily="2" charset="0"/>
                    </a:rPr>
                    <a:t> dans l’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eau</a:t>
                  </a:r>
                  <a:r>
                    <a:rPr lang="fr-FR" sz="2000" dirty="0" smtClean="0">
                      <a:latin typeface="Coffee with Sugar" pitchFamily="2" charset="0"/>
                    </a:rPr>
                    <a:t>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</p:grpSp>
          <p:sp>
            <p:nvSpPr>
              <p:cNvPr id="24" name="ZoneTexte 23"/>
              <p:cNvSpPr txBox="1"/>
              <p:nvPr/>
            </p:nvSpPr>
            <p:spPr>
              <a:xfrm>
                <a:off x="684287" y="4082494"/>
                <a:ext cx="58406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4.  </a:t>
                </a:r>
                <a:r>
                  <a:rPr lang="fr-FR" sz="2000" u="sng" dirty="0" smtClean="0">
                    <a:latin typeface="Coffee with Sugar" pitchFamily="2" charset="0"/>
                  </a:rPr>
                  <a:t>Elle</a:t>
                </a:r>
                <a:r>
                  <a:rPr lang="fr-FR" sz="2000" dirty="0" smtClean="0">
                    <a:latin typeface="Coffee with Sugar" pitchFamily="2" charset="0"/>
                  </a:rPr>
                  <a:t>  </a:t>
                </a:r>
                <a:r>
                  <a:rPr lang="fr-FR" sz="2000" u="sng" dirty="0" smtClean="0">
                    <a:latin typeface="Coffee with Sugar" pitchFamily="2" charset="0"/>
                  </a:rPr>
                  <a:t>regarde</a:t>
                </a:r>
                <a:r>
                  <a:rPr lang="fr-FR" sz="2000" dirty="0" smtClean="0">
                    <a:latin typeface="Coffee with Sugar" pitchFamily="2" charset="0"/>
                  </a:rPr>
                  <a:t>   les oiseaux s’envoler vers l’</a:t>
                </a:r>
                <a:r>
                  <a:rPr lang="fr-FR" sz="2000" u="sng" dirty="0" smtClean="0">
                    <a:latin typeface="Coffee with Sugar" pitchFamily="2" charset="0"/>
                  </a:rPr>
                  <a:t>Afrique</a:t>
                </a:r>
                <a:r>
                  <a:rPr lang="fr-FR" sz="2000" dirty="0" smtClean="0">
                    <a:latin typeface="Coffee with Sugar" pitchFamily="2" charset="0"/>
                  </a:rPr>
                  <a:t>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684287" y="4626620"/>
                <a:ext cx="50547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5.  </a:t>
                </a:r>
                <a:r>
                  <a:rPr lang="fr-FR" sz="2000" dirty="0" smtClean="0">
                    <a:latin typeface="Coffee with Sugar" pitchFamily="2" charset="0"/>
                  </a:rPr>
                  <a:t>Ma  </a:t>
                </a:r>
                <a:r>
                  <a:rPr lang="fr-FR" sz="2000" u="sng" dirty="0" smtClean="0">
                    <a:latin typeface="Coffee with Sugar" pitchFamily="2" charset="0"/>
                  </a:rPr>
                  <a:t>mère</a:t>
                </a:r>
                <a:r>
                  <a:rPr lang="fr-FR" sz="2000" dirty="0" smtClean="0">
                    <a:latin typeface="Coffee with Sugar" pitchFamily="2" charset="0"/>
                  </a:rPr>
                  <a:t> pense qu</a:t>
                </a:r>
                <a:r>
                  <a:rPr lang="fr-FR" sz="2000" u="sng" dirty="0" smtClean="0">
                    <a:latin typeface="Coffee with Sugar" pitchFamily="2" charset="0"/>
                  </a:rPr>
                  <a:t>’elle</a:t>
                </a:r>
                <a:r>
                  <a:rPr lang="fr-FR" sz="2000" dirty="0" smtClean="0">
                    <a:latin typeface="Coffee with Sugar" pitchFamily="2" charset="0"/>
                  </a:rPr>
                  <a:t>   </a:t>
                </a:r>
                <a:r>
                  <a:rPr lang="fr-FR" sz="2000" u="sng" dirty="0" smtClean="0">
                    <a:latin typeface="Coffee with Sugar" pitchFamily="2" charset="0"/>
                  </a:rPr>
                  <a:t>a</a:t>
                </a:r>
                <a:r>
                  <a:rPr lang="fr-FR" sz="2000" dirty="0" smtClean="0">
                    <a:latin typeface="Coffee with Sugar" pitchFamily="2" charset="0"/>
                  </a:rPr>
                  <a:t>  toujours raison.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</p:grpSp>
      </p:grpSp>
      <p:sp>
        <p:nvSpPr>
          <p:cNvPr id="16" name="ZoneTexte 15"/>
          <p:cNvSpPr txBox="1"/>
          <p:nvPr/>
        </p:nvSpPr>
        <p:spPr>
          <a:xfrm>
            <a:off x="756295" y="4986660"/>
            <a:ext cx="370486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utie Patootie" pitchFamily="2" charset="0"/>
                <a:ea typeface="Cutie Patootie" pitchFamily="2" charset="0"/>
              </a:rPr>
              <a:t>Cherche tous les </a:t>
            </a:r>
            <a:r>
              <a:rPr lang="fr-FR" dirty="0" smtClean="0">
                <a:latin typeface="Cutie Patootie" pitchFamily="2" charset="0"/>
                <a:ea typeface="Cutie Patootie" pitchFamily="2" charset="0"/>
              </a:rPr>
              <a:t>pronoms et souligne-les: </a:t>
            </a:r>
            <a:endParaRPr lang="fr-FR" dirty="0" smtClean="0">
              <a:latin typeface="Cutie Patootie" pitchFamily="2" charset="0"/>
              <a:ea typeface="Cutie Patootie" pitchFamily="2" charset="0"/>
            </a:endParaRPr>
          </a:p>
        </p:txBody>
      </p:sp>
      <p:grpSp>
        <p:nvGrpSpPr>
          <p:cNvPr id="7" name="Groupe 30"/>
          <p:cNvGrpSpPr/>
          <p:nvPr/>
        </p:nvGrpSpPr>
        <p:grpSpPr>
          <a:xfrm>
            <a:off x="864503" y="5490716"/>
            <a:ext cx="6148735" cy="3064406"/>
            <a:chOff x="720487" y="6282804"/>
            <a:chExt cx="6148735" cy="3064406"/>
          </a:xfrm>
        </p:grpSpPr>
        <p:grpSp>
          <p:nvGrpSpPr>
            <p:cNvPr id="10" name="Groupe 22"/>
            <p:cNvGrpSpPr/>
            <p:nvPr/>
          </p:nvGrpSpPr>
          <p:grpSpPr>
            <a:xfrm>
              <a:off x="720487" y="6282804"/>
              <a:ext cx="6148735" cy="2560350"/>
              <a:chOff x="684287" y="6786860"/>
              <a:chExt cx="6148735" cy="2560350"/>
            </a:xfrm>
          </p:grpSpPr>
          <p:grpSp>
            <p:nvGrpSpPr>
              <p:cNvPr id="11" name="Groupe 16"/>
              <p:cNvGrpSpPr/>
              <p:nvPr/>
            </p:nvGrpSpPr>
            <p:grpSpPr>
              <a:xfrm>
                <a:off x="684287" y="6786860"/>
                <a:ext cx="6148735" cy="1480230"/>
                <a:chOff x="684287" y="2970436"/>
                <a:chExt cx="6148735" cy="1480230"/>
              </a:xfrm>
            </p:grpSpPr>
            <p:sp>
              <p:nvSpPr>
                <p:cNvPr id="18" name="ZoneTexte 17"/>
                <p:cNvSpPr txBox="1"/>
                <p:nvPr/>
              </p:nvSpPr>
              <p:spPr>
                <a:xfrm>
                  <a:off x="684287" y="2970436"/>
                  <a:ext cx="598490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1.  </a:t>
                  </a:r>
                  <a:r>
                    <a:rPr lang="fr-FR" sz="2000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Elle</a:t>
                  </a:r>
                  <a:r>
                    <a:rPr lang="fr-FR" sz="2000" dirty="0" smtClean="0">
                      <a:latin typeface="Coffee with Sugar" pitchFamily="2" charset="0"/>
                    </a:rPr>
                    <a:t> joue du piano pendant que </a:t>
                  </a:r>
                  <a:r>
                    <a:rPr lang="fr-FR" sz="2000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tu</a:t>
                  </a:r>
                  <a:r>
                    <a:rPr lang="fr-FR" sz="2000" dirty="0" smtClean="0">
                      <a:latin typeface="Coffee with Sugar" pitchFamily="2" charset="0"/>
                    </a:rPr>
                    <a:t> joues de la flûte.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9" name="ZoneTexte 18"/>
                <p:cNvSpPr txBox="1"/>
                <p:nvPr/>
              </p:nvSpPr>
              <p:spPr>
                <a:xfrm>
                  <a:off x="684287" y="3474492"/>
                  <a:ext cx="61487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2.  </a:t>
                  </a:r>
                  <a:r>
                    <a:rPr lang="fr-FR" sz="2000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Ils</a:t>
                  </a:r>
                  <a:r>
                    <a:rPr lang="fr-FR" sz="2000" dirty="0" smtClean="0">
                      <a:latin typeface="Coffee with Sugar" pitchFamily="2" charset="0"/>
                    </a:rPr>
                    <a:t>  regardent la télévision tandis qu’ </a:t>
                  </a:r>
                  <a:r>
                    <a:rPr lang="fr-FR" sz="2000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elle</a:t>
                  </a:r>
                  <a:r>
                    <a:rPr lang="fr-FR" sz="2000" dirty="0" smtClean="0">
                      <a:latin typeface="Coffee with Sugar" pitchFamily="2" charset="0"/>
                    </a:rPr>
                    <a:t>  lit un livre</a:t>
                  </a:r>
                  <a:r>
                    <a:rPr lang="fr-FR" sz="2000" dirty="0" smtClean="0">
                      <a:latin typeface="Coffee with Sugar" pitchFamily="2" charset="0"/>
                    </a:rPr>
                    <a:t>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20" name="ZoneTexte 19"/>
                <p:cNvSpPr txBox="1"/>
                <p:nvPr/>
              </p:nvSpPr>
              <p:spPr>
                <a:xfrm>
                  <a:off x="684287" y="4050556"/>
                  <a:ext cx="598516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3.  </a:t>
                  </a:r>
                  <a:r>
                    <a:rPr lang="fr-FR" sz="2000" dirty="0" smtClean="0">
                      <a:latin typeface="Coffee with Sugar" pitchFamily="2" charset="0"/>
                    </a:rPr>
                    <a:t>L’an prochain,  </a:t>
                  </a:r>
                  <a:r>
                    <a:rPr lang="fr-FR" sz="2000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nous</a:t>
                  </a:r>
                  <a:r>
                    <a:rPr lang="fr-FR" sz="2000" dirty="0" smtClean="0">
                      <a:latin typeface="Coffee with Sugar" pitchFamily="2" charset="0"/>
                    </a:rPr>
                    <a:t>  irons en   Espagne si  </a:t>
                  </a:r>
                  <a:r>
                    <a:rPr lang="fr-FR" sz="2000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tu</a:t>
                  </a:r>
                  <a:r>
                    <a:rPr lang="fr-FR" sz="2000" dirty="0" smtClean="0">
                      <a:latin typeface="Coffee with Sugar" pitchFamily="2" charset="0"/>
                    </a:rPr>
                    <a:t>  veux.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</p:grpSp>
          <p:sp>
            <p:nvSpPr>
              <p:cNvPr id="21" name="ZoneTexte 20"/>
              <p:cNvSpPr txBox="1"/>
              <p:nvPr/>
            </p:nvSpPr>
            <p:spPr>
              <a:xfrm>
                <a:off x="684287" y="8371036"/>
                <a:ext cx="55461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4.  </a:t>
                </a:r>
                <a:r>
                  <a:rPr lang="fr-FR" sz="2000" dirty="0" smtClean="0">
                    <a:latin typeface="Coffee with Sugar" pitchFamily="2" charset="0"/>
                  </a:rPr>
                  <a:t>Rose a perdu sa poupée.  </a:t>
                </a:r>
                <a:r>
                  <a:rPr lang="fr-FR" sz="2000" dirty="0" smtClean="0">
                    <a:solidFill>
                      <a:srgbClr val="FF0000"/>
                    </a:solidFill>
                    <a:latin typeface="Coffee with Sugar" pitchFamily="2" charset="0"/>
                  </a:rPr>
                  <a:t>Elle</a:t>
                </a:r>
                <a:r>
                  <a:rPr lang="fr-FR" sz="2000" dirty="0" smtClean="0">
                    <a:latin typeface="Coffee with Sugar" pitchFamily="2" charset="0"/>
                  </a:rPr>
                  <a:t> cherche partout.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684287" y="8947100"/>
                <a:ext cx="6132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5.  </a:t>
                </a:r>
                <a:r>
                  <a:rPr lang="fr-FR" sz="2000" dirty="0" smtClean="0">
                    <a:solidFill>
                      <a:srgbClr val="FF0000"/>
                    </a:solidFill>
                    <a:latin typeface="Coffee with Sugar" pitchFamily="2" charset="0"/>
                  </a:rPr>
                  <a:t>Vous</a:t>
                </a:r>
                <a:r>
                  <a:rPr lang="fr-FR" sz="2000" dirty="0" smtClean="0">
                    <a:latin typeface="Coffee with Sugar" pitchFamily="2" charset="0"/>
                  </a:rPr>
                  <a:t> pliez le linge devant la télévision.   </a:t>
                </a:r>
                <a:r>
                  <a:rPr lang="fr-FR" sz="2000" dirty="0" smtClean="0">
                    <a:solidFill>
                      <a:srgbClr val="FF0000"/>
                    </a:solidFill>
                    <a:latin typeface="Coffee with Sugar" pitchFamily="2" charset="0"/>
                  </a:rPr>
                  <a:t>J</a:t>
                </a:r>
                <a:r>
                  <a:rPr lang="fr-FR" sz="2000" dirty="0" smtClean="0">
                    <a:latin typeface="Coffee with Sugar" pitchFamily="2" charset="0"/>
                  </a:rPr>
                  <a:t>’ adore cela.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720985" y="8947100"/>
              <a:ext cx="55079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latin typeface="Coffee with Sugar" pitchFamily="2" charset="0"/>
                </a:rPr>
                <a:t>6.  </a:t>
              </a:r>
              <a:r>
                <a:rPr lang="fr-FR" sz="2000" dirty="0" smtClean="0">
                  <a:solidFill>
                    <a:srgbClr val="FF0000"/>
                  </a:solidFill>
                  <a:latin typeface="Coffee with Sugar" pitchFamily="2" charset="0"/>
                </a:rPr>
                <a:t>Je</a:t>
              </a:r>
              <a:r>
                <a:rPr lang="fr-FR" sz="2000" dirty="0" smtClean="0">
                  <a:latin typeface="Coffee with Sugar" pitchFamily="2" charset="0"/>
                </a:rPr>
                <a:t> pense que </a:t>
              </a:r>
              <a:r>
                <a:rPr lang="fr-FR" sz="2000" dirty="0" smtClean="0">
                  <a:solidFill>
                    <a:srgbClr val="FF0000"/>
                  </a:solidFill>
                  <a:latin typeface="Coffee with Sugar" pitchFamily="2" charset="0"/>
                </a:rPr>
                <a:t>tu</a:t>
              </a:r>
              <a:r>
                <a:rPr lang="fr-FR" sz="2000" dirty="0" smtClean="0">
                  <a:latin typeface="Coffee with Sugar" pitchFamily="2" charset="0"/>
                </a:rPr>
                <a:t> peux recommencer ton travail.</a:t>
              </a:r>
              <a:endParaRPr lang="fr-FR" sz="2000" dirty="0">
                <a:latin typeface="Coffee with Sugar" pitchFamily="2" charset="0"/>
              </a:endParaRPr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828303" y="8659068"/>
            <a:ext cx="6228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Coffee with Sugar" pitchFamily="2" charset="0"/>
              </a:rPr>
              <a:t>7.  </a:t>
            </a:r>
            <a:r>
              <a:rPr lang="fr-FR" sz="2000" dirty="0" smtClean="0">
                <a:solidFill>
                  <a:srgbClr val="FF0000"/>
                </a:solidFill>
                <a:latin typeface="Coffee with Sugar" pitchFamily="2" charset="0"/>
              </a:rPr>
              <a:t>Tu</a:t>
            </a:r>
            <a:r>
              <a:rPr lang="fr-FR" sz="2000" dirty="0" smtClean="0">
                <a:latin typeface="Coffee with Sugar" pitchFamily="2" charset="0"/>
              </a:rPr>
              <a:t> aimes le chocolat et </a:t>
            </a:r>
            <a:r>
              <a:rPr lang="fr-FR" sz="2000" dirty="0" smtClean="0">
                <a:solidFill>
                  <a:srgbClr val="FF0000"/>
                </a:solidFill>
                <a:latin typeface="Coffee with Sugar" pitchFamily="2" charset="0"/>
              </a:rPr>
              <a:t>il</a:t>
            </a:r>
            <a:r>
              <a:rPr lang="fr-FR" sz="2000" dirty="0" smtClean="0">
                <a:latin typeface="Coffee with Sugar" pitchFamily="2" charset="0"/>
              </a:rPr>
              <a:t> n’y a pas moyen de t’arrêter.</a:t>
            </a:r>
            <a:endParaRPr lang="fr-FR" sz="2000" dirty="0">
              <a:latin typeface="Coffee with Sugar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879" y="4554612"/>
            <a:ext cx="749291" cy="90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319" y="1242244"/>
            <a:ext cx="792088" cy="95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ZoneTexte 33"/>
          <p:cNvSpPr txBox="1"/>
          <p:nvPr/>
        </p:nvSpPr>
        <p:spPr>
          <a:xfrm>
            <a:off x="828303" y="9163124"/>
            <a:ext cx="5939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Coffee with Sugar" pitchFamily="2" charset="0"/>
              </a:rPr>
              <a:t>8.  </a:t>
            </a:r>
            <a:r>
              <a:rPr lang="fr-FR" sz="2000" dirty="0" smtClean="0">
                <a:solidFill>
                  <a:srgbClr val="FF0000"/>
                </a:solidFill>
                <a:latin typeface="Coffee with Sugar" pitchFamily="2" charset="0"/>
              </a:rPr>
              <a:t>Elles</a:t>
            </a:r>
            <a:r>
              <a:rPr lang="fr-FR" sz="2000" dirty="0" smtClean="0">
                <a:latin typeface="Coffee with Sugar" pitchFamily="2" charset="0"/>
              </a:rPr>
              <a:t> ont eu peur du chien. </a:t>
            </a:r>
            <a:r>
              <a:rPr lang="fr-FR" sz="2000" dirty="0" smtClean="0">
                <a:solidFill>
                  <a:srgbClr val="FF0000"/>
                </a:solidFill>
                <a:latin typeface="Coffee with Sugar" pitchFamily="2" charset="0"/>
              </a:rPr>
              <a:t>Il</a:t>
            </a:r>
            <a:r>
              <a:rPr lang="fr-FR" sz="2000" dirty="0" smtClean="0">
                <a:latin typeface="Coffee with Sugar" pitchFamily="2" charset="0"/>
              </a:rPr>
              <a:t> sautait autour d’</a:t>
            </a:r>
            <a:r>
              <a:rPr lang="fr-FR" sz="2000" dirty="0" smtClean="0">
                <a:solidFill>
                  <a:srgbClr val="FF0000"/>
                </a:solidFill>
                <a:latin typeface="Coffee with Sugar" pitchFamily="2" charset="0"/>
              </a:rPr>
              <a:t>elles</a:t>
            </a:r>
            <a:r>
              <a:rPr lang="fr-FR" sz="2000" dirty="0" smtClean="0">
                <a:latin typeface="Coffee with Sugar" pitchFamily="2" charset="0"/>
              </a:rPr>
              <a:t>.</a:t>
            </a:r>
            <a:endParaRPr lang="fr-FR" sz="2000" dirty="0">
              <a:latin typeface="Coffee with Sugar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260351" y="253838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D           V                                                          N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260351" y="3022699"/>
            <a:ext cx="4485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D           V                    D                                            N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260351" y="3618508"/>
            <a:ext cx="4480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D               V                                    N                       N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244133" y="4174827"/>
            <a:ext cx="5036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D              V                                                                         N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836415" y="4678883"/>
            <a:ext cx="2266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N                            D      V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Scribble Thick Frame BLUE GREEN {Sweet Line Design}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023" y="234132"/>
            <a:ext cx="7020000" cy="995089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53970" y="594172"/>
            <a:ext cx="4370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  <a:latin typeface="Take it Easy" pitchFamily="2" charset="0"/>
                <a:ea typeface="Cutie Patootie" pitchFamily="2" charset="0"/>
              </a:rPr>
              <a:t>Analyse grammaticale</a:t>
            </a:r>
            <a:endParaRPr lang="fr-FR" sz="4000" dirty="0">
              <a:solidFill>
                <a:schemeClr val="accent1">
                  <a:lumMod val="75000"/>
                </a:schemeClr>
              </a:solidFill>
              <a:latin typeface="Take it Easy" pitchFamily="2" charset="0"/>
              <a:ea typeface="Cutie Patooti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28903" y="738188"/>
            <a:ext cx="720080" cy="64918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B050"/>
                </a:solidFill>
                <a:latin typeface="Coffee with Sugar" pitchFamily="2" charset="0"/>
              </a:rPr>
              <a:t>10</a:t>
            </a:r>
            <a:endParaRPr lang="fr-FR" sz="2400" dirty="0">
              <a:solidFill>
                <a:srgbClr val="00B050"/>
              </a:solidFill>
              <a:latin typeface="Coffee with Sugar" pitchFamily="2" charset="0"/>
            </a:endParaRPr>
          </a:p>
        </p:txBody>
      </p:sp>
      <p:grpSp>
        <p:nvGrpSpPr>
          <p:cNvPr id="2" name="Groupe 31"/>
          <p:cNvGrpSpPr/>
          <p:nvPr/>
        </p:nvGrpSpPr>
        <p:grpSpPr>
          <a:xfrm>
            <a:off x="847537" y="1496884"/>
            <a:ext cx="5875647" cy="3561784"/>
            <a:chOff x="684287" y="1352868"/>
            <a:chExt cx="5875647" cy="3561784"/>
          </a:xfrm>
        </p:grpSpPr>
        <p:sp>
          <p:nvSpPr>
            <p:cNvPr id="9" name="ZoneTexte 8"/>
            <p:cNvSpPr txBox="1"/>
            <p:nvPr/>
          </p:nvSpPr>
          <p:spPr>
            <a:xfrm>
              <a:off x="1980431" y="1352868"/>
              <a:ext cx="3486852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utie Patootie" pitchFamily="2" charset="0"/>
                  <a:ea typeface="Cutie Patootie" pitchFamily="2" charset="0"/>
                </a:rPr>
                <a:t>Indique la nature des mots soulignés : </a:t>
              </a:r>
            </a:p>
            <a:p>
              <a:pPr>
                <a:buFontTx/>
                <a:buChar char="-"/>
              </a:pP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P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</a:t>
              </a: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PS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pronoms personnels sujets,</a:t>
              </a:r>
            </a:p>
            <a:p>
              <a:pPr>
                <a:buFontTx/>
                <a:buChar char="-"/>
              </a:pP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</a:t>
              </a: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pour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pronoms de reprise (CM1) </a:t>
              </a:r>
              <a:endParaRPr lang="fr-FR" dirty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endParaRPr>
            </a:p>
          </p:txBody>
        </p:sp>
        <p:grpSp>
          <p:nvGrpSpPr>
            <p:cNvPr id="3" name="Groupe 25"/>
            <p:cNvGrpSpPr/>
            <p:nvPr/>
          </p:nvGrpSpPr>
          <p:grpSpPr>
            <a:xfrm>
              <a:off x="684287" y="2354302"/>
              <a:ext cx="5875647" cy="2560350"/>
              <a:chOff x="684287" y="2570326"/>
              <a:chExt cx="5875647" cy="2560350"/>
            </a:xfrm>
          </p:grpSpPr>
          <p:grpSp>
            <p:nvGrpSpPr>
              <p:cNvPr id="5" name="Groupe 14"/>
              <p:cNvGrpSpPr/>
              <p:nvPr/>
            </p:nvGrpSpPr>
            <p:grpSpPr>
              <a:xfrm>
                <a:off x="684287" y="2570326"/>
                <a:ext cx="5873659" cy="1480230"/>
                <a:chOff x="684287" y="2930366"/>
                <a:chExt cx="5873659" cy="1480230"/>
              </a:xfrm>
            </p:grpSpPr>
            <p:sp>
              <p:nvSpPr>
                <p:cNvPr id="12" name="ZoneTexte 11"/>
                <p:cNvSpPr txBox="1"/>
                <p:nvPr/>
              </p:nvSpPr>
              <p:spPr>
                <a:xfrm>
                  <a:off x="684287" y="2930366"/>
                  <a:ext cx="542988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1.  </a:t>
                  </a:r>
                  <a:r>
                    <a:rPr lang="fr-FR" sz="2000" dirty="0" smtClean="0">
                      <a:latin typeface="Coffee with Sugar" pitchFamily="2" charset="0"/>
                    </a:rPr>
                    <a:t>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Elle</a:t>
                  </a:r>
                  <a:r>
                    <a:rPr lang="fr-FR" sz="2000" dirty="0" smtClean="0">
                      <a:latin typeface="Coffee with Sugar" pitchFamily="2" charset="0"/>
                    </a:rPr>
                    <a:t> aime le jazz.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Elle</a:t>
                  </a:r>
                  <a:r>
                    <a:rPr lang="fr-FR" sz="2000" dirty="0" smtClean="0">
                      <a:latin typeface="Coffee with Sugar" pitchFamily="2" charset="0"/>
                    </a:rPr>
                    <a:t> 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l’</a:t>
                  </a:r>
                  <a:r>
                    <a:rPr lang="fr-FR" sz="2000" dirty="0" smtClean="0">
                      <a:latin typeface="Coffee with Sugar" pitchFamily="2" charset="0"/>
                    </a:rPr>
                    <a:t> écoute tout le temps.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3" name="ZoneTexte 12"/>
                <p:cNvSpPr txBox="1"/>
                <p:nvPr/>
              </p:nvSpPr>
              <p:spPr>
                <a:xfrm>
                  <a:off x="684287" y="3434422"/>
                  <a:ext cx="587365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2.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J</a:t>
                  </a:r>
                  <a:r>
                    <a:rPr lang="fr-FR" sz="2000" dirty="0" smtClean="0">
                      <a:latin typeface="Coffee with Sugar" pitchFamily="2" charset="0"/>
                    </a:rPr>
                    <a:t> ’ai cassé mon stylo.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Je</a:t>
                  </a:r>
                  <a:r>
                    <a:rPr lang="fr-FR" sz="2000" dirty="0" smtClean="0">
                      <a:latin typeface="Coffee with Sugar" pitchFamily="2" charset="0"/>
                    </a:rPr>
                    <a:t>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le</a:t>
                  </a:r>
                  <a:r>
                    <a:rPr lang="fr-FR" sz="2000" dirty="0" smtClean="0">
                      <a:latin typeface="Coffee with Sugar" pitchFamily="2" charset="0"/>
                    </a:rPr>
                    <a:t>  jette dans la poubelle.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4" name="ZoneTexte 13"/>
                <p:cNvSpPr txBox="1"/>
                <p:nvPr/>
              </p:nvSpPr>
              <p:spPr>
                <a:xfrm>
                  <a:off x="684287" y="4010486"/>
                  <a:ext cx="54949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3.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Vous</a:t>
                  </a:r>
                  <a:r>
                    <a:rPr lang="fr-FR" sz="2000" dirty="0" smtClean="0">
                      <a:latin typeface="Coffee with Sugar" pitchFamily="2" charset="0"/>
                    </a:rPr>
                    <a:t> regardez un film. </a:t>
                  </a:r>
                  <a:r>
                    <a:rPr lang="fr-FR" sz="2000" dirty="0" smtClean="0">
                      <a:latin typeface="Coffee with Sugar" pitchFamily="2" charset="0"/>
                    </a:rPr>
                    <a:t> </a:t>
                  </a:r>
                  <a:r>
                    <a:rPr lang="fr-FR" sz="2000" dirty="0" smtClean="0">
                      <a:latin typeface="Coffee with Sugar" pitchFamily="2" charset="0"/>
                    </a:rPr>
                    <a:t>Mais 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il</a:t>
                  </a:r>
                  <a:r>
                    <a:rPr lang="fr-FR" sz="2000" dirty="0" smtClean="0">
                      <a:latin typeface="Coffee with Sugar" pitchFamily="2" charset="0"/>
                    </a:rPr>
                    <a:t> 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vous</a:t>
                  </a:r>
                  <a:r>
                    <a:rPr lang="fr-FR" sz="2000" dirty="0" smtClean="0">
                      <a:latin typeface="Coffee with Sugar" pitchFamily="2" charset="0"/>
                    </a:rPr>
                    <a:t> fait peur.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</p:grpSp>
          <p:sp>
            <p:nvSpPr>
              <p:cNvPr id="24" name="ZoneTexte 23"/>
              <p:cNvSpPr txBox="1"/>
              <p:nvPr/>
            </p:nvSpPr>
            <p:spPr>
              <a:xfrm>
                <a:off x="684287" y="4186440"/>
                <a:ext cx="58756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4.  </a:t>
                </a:r>
                <a:r>
                  <a:rPr lang="fr-FR" sz="2000" u="sng" dirty="0" smtClean="0">
                    <a:latin typeface="Coffee with Sugar" pitchFamily="2" charset="0"/>
                  </a:rPr>
                  <a:t>Tu</a:t>
                </a:r>
                <a:r>
                  <a:rPr lang="fr-FR" sz="2000" dirty="0" smtClean="0">
                    <a:latin typeface="Coffee with Sugar" pitchFamily="2" charset="0"/>
                  </a:rPr>
                  <a:t> as vu ma robe? </a:t>
                </a:r>
                <a:r>
                  <a:rPr lang="fr-FR" sz="2000" u="sng" dirty="0" smtClean="0">
                    <a:latin typeface="Coffee with Sugar" pitchFamily="2" charset="0"/>
                  </a:rPr>
                  <a:t>Je</a:t>
                </a:r>
                <a:r>
                  <a:rPr lang="fr-FR" sz="2000" dirty="0" smtClean="0">
                    <a:latin typeface="Coffee with Sugar" pitchFamily="2" charset="0"/>
                  </a:rPr>
                  <a:t> crois que c’est Lisa qui   </a:t>
                </a:r>
                <a:r>
                  <a:rPr lang="fr-FR" sz="2000" u="sng" dirty="0" smtClean="0">
                    <a:latin typeface="Coffee with Sugar" pitchFamily="2" charset="0"/>
                  </a:rPr>
                  <a:t>l’</a:t>
                </a:r>
                <a:r>
                  <a:rPr lang="fr-FR" sz="2000" dirty="0" smtClean="0">
                    <a:latin typeface="Coffee with Sugar" pitchFamily="2" charset="0"/>
                  </a:rPr>
                  <a:t>  a.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684287" y="4730566"/>
                <a:ext cx="5232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5.  </a:t>
                </a:r>
                <a:r>
                  <a:rPr lang="fr-FR" sz="2000" u="sng" dirty="0" smtClean="0">
                    <a:latin typeface="Coffee with Sugar" pitchFamily="2" charset="0"/>
                  </a:rPr>
                  <a:t>Nous</a:t>
                </a:r>
                <a:r>
                  <a:rPr lang="fr-FR" sz="2000" dirty="0" smtClean="0">
                    <a:latin typeface="Coffee with Sugar" pitchFamily="2" charset="0"/>
                  </a:rPr>
                  <a:t> parlerons d’</a:t>
                </a:r>
                <a:r>
                  <a:rPr lang="fr-FR" sz="2000" u="sng" dirty="0" smtClean="0">
                    <a:latin typeface="Coffee with Sugar" pitchFamily="2" charset="0"/>
                  </a:rPr>
                  <a:t>elle</a:t>
                </a:r>
                <a:r>
                  <a:rPr lang="fr-FR" sz="2000" dirty="0" smtClean="0">
                    <a:latin typeface="Coffee with Sugar" pitchFamily="2" charset="0"/>
                  </a:rPr>
                  <a:t> quand  </a:t>
                </a:r>
                <a:r>
                  <a:rPr lang="fr-FR" sz="2000" u="sng" dirty="0" smtClean="0">
                    <a:latin typeface="Coffee with Sugar" pitchFamily="2" charset="0"/>
                  </a:rPr>
                  <a:t>elle</a:t>
                </a:r>
                <a:r>
                  <a:rPr lang="fr-FR" sz="2000" dirty="0" smtClean="0">
                    <a:latin typeface="Coffee with Sugar" pitchFamily="2" charset="0"/>
                  </a:rPr>
                  <a:t> sera partie.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</p:grpSp>
      </p:grpSp>
      <p:sp>
        <p:nvSpPr>
          <p:cNvPr id="16" name="ZoneTexte 15"/>
          <p:cNvSpPr txBox="1"/>
          <p:nvPr/>
        </p:nvSpPr>
        <p:spPr>
          <a:xfrm>
            <a:off x="756295" y="5358894"/>
            <a:ext cx="253947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utie Patootie" pitchFamily="2" charset="0"/>
                <a:ea typeface="Cutie Patootie" pitchFamily="2" charset="0"/>
              </a:rPr>
              <a:t>Cherche tous les </a:t>
            </a:r>
            <a:r>
              <a:rPr lang="fr-FR" dirty="0" smtClean="0">
                <a:latin typeface="Cutie Patootie" pitchFamily="2" charset="0"/>
                <a:ea typeface="Cutie Patootie" pitchFamily="2" charset="0"/>
              </a:rPr>
              <a:t>pronoms : </a:t>
            </a:r>
            <a:endParaRPr lang="fr-FR" dirty="0" smtClean="0">
              <a:latin typeface="Cutie Patootie" pitchFamily="2" charset="0"/>
              <a:ea typeface="Cutie Patootie" pitchFamily="2" charset="0"/>
            </a:endParaRPr>
          </a:p>
        </p:txBody>
      </p:sp>
      <p:grpSp>
        <p:nvGrpSpPr>
          <p:cNvPr id="7" name="Groupe 30"/>
          <p:cNvGrpSpPr/>
          <p:nvPr/>
        </p:nvGrpSpPr>
        <p:grpSpPr>
          <a:xfrm>
            <a:off x="864503" y="6458758"/>
            <a:ext cx="6104157" cy="3064406"/>
            <a:chOff x="720487" y="6282804"/>
            <a:chExt cx="6104157" cy="3064406"/>
          </a:xfrm>
        </p:grpSpPr>
        <p:grpSp>
          <p:nvGrpSpPr>
            <p:cNvPr id="10" name="Groupe 22"/>
            <p:cNvGrpSpPr/>
            <p:nvPr/>
          </p:nvGrpSpPr>
          <p:grpSpPr>
            <a:xfrm>
              <a:off x="720487" y="6282804"/>
              <a:ext cx="5970930" cy="2560350"/>
              <a:chOff x="684287" y="6786860"/>
              <a:chExt cx="5970930" cy="2560350"/>
            </a:xfrm>
          </p:grpSpPr>
          <p:grpSp>
            <p:nvGrpSpPr>
              <p:cNvPr id="11" name="Groupe 16"/>
              <p:cNvGrpSpPr/>
              <p:nvPr/>
            </p:nvGrpSpPr>
            <p:grpSpPr>
              <a:xfrm>
                <a:off x="684287" y="6786860"/>
                <a:ext cx="5970930" cy="1480230"/>
                <a:chOff x="684287" y="2970436"/>
                <a:chExt cx="5970930" cy="1480230"/>
              </a:xfrm>
            </p:grpSpPr>
            <p:sp>
              <p:nvSpPr>
                <p:cNvPr id="18" name="ZoneTexte 17"/>
                <p:cNvSpPr txBox="1"/>
                <p:nvPr/>
              </p:nvSpPr>
              <p:spPr>
                <a:xfrm>
                  <a:off x="684287" y="2970436"/>
                  <a:ext cx="504721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1.  </a:t>
                  </a:r>
                  <a:r>
                    <a:rPr lang="fr-FR" sz="2000" dirty="0" smtClean="0">
                      <a:latin typeface="Coffee with Sugar" pitchFamily="2" charset="0"/>
                    </a:rPr>
                    <a:t>Nous le mettrons dans le prochain numéro.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9" name="ZoneTexte 18"/>
                <p:cNvSpPr txBox="1"/>
                <p:nvPr/>
              </p:nvSpPr>
              <p:spPr>
                <a:xfrm>
                  <a:off x="684287" y="3474492"/>
                  <a:ext cx="59709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2.  </a:t>
                  </a:r>
                  <a:r>
                    <a:rPr lang="fr-FR" sz="2000" dirty="0" smtClean="0">
                      <a:latin typeface="Coffee with Sugar" pitchFamily="2" charset="0"/>
                    </a:rPr>
                    <a:t>Elle range son livre. Elle le lira plus tard sur la plage.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20" name="ZoneTexte 19"/>
                <p:cNvSpPr txBox="1"/>
                <p:nvPr/>
              </p:nvSpPr>
              <p:spPr>
                <a:xfrm>
                  <a:off x="684287" y="4050556"/>
                  <a:ext cx="464954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3.  </a:t>
                  </a:r>
                  <a:r>
                    <a:rPr lang="fr-FR" sz="2000" dirty="0" smtClean="0">
                      <a:latin typeface="Coffee with Sugar" pitchFamily="2" charset="0"/>
                    </a:rPr>
                    <a:t>Je trouve une montre. Puis, je la range.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</p:grpSp>
          <p:sp>
            <p:nvSpPr>
              <p:cNvPr id="21" name="ZoneTexte 20"/>
              <p:cNvSpPr txBox="1"/>
              <p:nvPr/>
            </p:nvSpPr>
            <p:spPr>
              <a:xfrm>
                <a:off x="684287" y="8371036"/>
                <a:ext cx="55265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4.  </a:t>
                </a:r>
                <a:r>
                  <a:rPr lang="fr-FR" sz="2000" dirty="0" smtClean="0">
                    <a:latin typeface="Coffee with Sugar" pitchFamily="2" charset="0"/>
                  </a:rPr>
                  <a:t>Tu adores la glace. Tu en manges tous les soirs.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684287" y="8947100"/>
                <a:ext cx="50814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5.  </a:t>
                </a:r>
                <a:r>
                  <a:rPr lang="fr-FR" sz="2000" dirty="0" smtClean="0">
                    <a:latin typeface="Coffee with Sugar" pitchFamily="2" charset="0"/>
                  </a:rPr>
                  <a:t>Ils écoutent des histoires. Ils les adorent.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720985" y="8947100"/>
              <a:ext cx="61036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latin typeface="Coffee with Sugar" pitchFamily="2" charset="0"/>
                </a:rPr>
                <a:t>6.  </a:t>
              </a:r>
              <a:r>
                <a:rPr lang="fr-FR" sz="2000" dirty="0" smtClean="0">
                  <a:latin typeface="Coffee with Sugar" pitchFamily="2" charset="0"/>
                </a:rPr>
                <a:t>Vous découpez des articles. Vous les classez ensuite.</a:t>
              </a:r>
              <a:endParaRPr lang="fr-FR" sz="2000" dirty="0">
                <a:latin typeface="Coffee with Sugar" pitchFamily="2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1153" y="5490716"/>
            <a:ext cx="83900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319" y="1386260"/>
            <a:ext cx="792088" cy="95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828303" y="5718934"/>
            <a:ext cx="504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2000" b="1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  </a:t>
            </a: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souligne les pronoms </a:t>
            </a: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personnels sujets,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 entoure les pronoms </a:t>
            </a: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de reprise (CM1) </a:t>
            </a:r>
            <a:endParaRPr lang="fr-F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Scribble Thick Frame BLUE GREEN {Sweet Line Design}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023" y="234132"/>
            <a:ext cx="7020000" cy="995089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53970" y="594172"/>
            <a:ext cx="4370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  <a:latin typeface="Take it Easy" pitchFamily="2" charset="0"/>
                <a:ea typeface="Cutie Patootie" pitchFamily="2" charset="0"/>
              </a:rPr>
              <a:t>Analyse grammaticale</a:t>
            </a:r>
            <a:endParaRPr lang="fr-FR" sz="4000" dirty="0">
              <a:solidFill>
                <a:schemeClr val="accent1">
                  <a:lumMod val="75000"/>
                </a:schemeClr>
              </a:solidFill>
              <a:latin typeface="Take it Easy" pitchFamily="2" charset="0"/>
              <a:ea typeface="Cutie Patooti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28903" y="738188"/>
            <a:ext cx="720080" cy="64918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B050"/>
                </a:solidFill>
                <a:latin typeface="Coffee with Sugar" pitchFamily="2" charset="0"/>
              </a:rPr>
              <a:t>10</a:t>
            </a:r>
            <a:endParaRPr lang="fr-FR" sz="2400" dirty="0">
              <a:solidFill>
                <a:srgbClr val="00B050"/>
              </a:solidFill>
              <a:latin typeface="Coffee with Sugar" pitchFamily="2" charset="0"/>
            </a:endParaRPr>
          </a:p>
        </p:txBody>
      </p:sp>
      <p:grpSp>
        <p:nvGrpSpPr>
          <p:cNvPr id="2" name="Groupe 31"/>
          <p:cNvGrpSpPr/>
          <p:nvPr/>
        </p:nvGrpSpPr>
        <p:grpSpPr>
          <a:xfrm>
            <a:off x="847537" y="1496884"/>
            <a:ext cx="6021135" cy="3561784"/>
            <a:chOff x="684287" y="1352868"/>
            <a:chExt cx="6021135" cy="3561784"/>
          </a:xfrm>
        </p:grpSpPr>
        <p:sp>
          <p:nvSpPr>
            <p:cNvPr id="9" name="ZoneTexte 8"/>
            <p:cNvSpPr txBox="1"/>
            <p:nvPr/>
          </p:nvSpPr>
          <p:spPr>
            <a:xfrm>
              <a:off x="1980431" y="1352868"/>
              <a:ext cx="3486852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utie Patootie" pitchFamily="2" charset="0"/>
                  <a:ea typeface="Cutie Patootie" pitchFamily="2" charset="0"/>
                </a:rPr>
                <a:t>Indique la nature des mots soulignés : </a:t>
              </a:r>
            </a:p>
            <a:p>
              <a:pPr>
                <a:buFontTx/>
                <a:buChar char="-"/>
              </a:pP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P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</a:t>
              </a: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PS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pronoms personnels sujets,</a:t>
              </a:r>
            </a:p>
            <a:p>
              <a:pPr>
                <a:buFontTx/>
                <a:buChar char="-"/>
              </a:pP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  </a:t>
              </a:r>
              <a:r>
                <a:rPr lang="fr-FR" sz="1800" b="1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pour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les </a:t>
              </a:r>
              <a:r>
                <a:rPr lang="fr-FR" sz="1800" dirty="0" smtClean="0">
                  <a:solidFill>
                    <a:srgbClr val="002060"/>
                  </a:solidFill>
                  <a:latin typeface="Cutie Patootie" pitchFamily="2" charset="0"/>
                  <a:ea typeface="Cutie Patootie" pitchFamily="2" charset="0"/>
                </a:rPr>
                <a:t>pronoms de reprise (CM1) </a:t>
              </a:r>
              <a:endParaRPr lang="fr-FR" dirty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endParaRPr>
            </a:p>
          </p:txBody>
        </p:sp>
        <p:grpSp>
          <p:nvGrpSpPr>
            <p:cNvPr id="3" name="Groupe 25"/>
            <p:cNvGrpSpPr/>
            <p:nvPr/>
          </p:nvGrpSpPr>
          <p:grpSpPr>
            <a:xfrm>
              <a:off x="684287" y="2354302"/>
              <a:ext cx="6021135" cy="2560350"/>
              <a:chOff x="684287" y="2570326"/>
              <a:chExt cx="6021135" cy="2560350"/>
            </a:xfrm>
          </p:grpSpPr>
          <p:grpSp>
            <p:nvGrpSpPr>
              <p:cNvPr id="5" name="Groupe 14"/>
              <p:cNvGrpSpPr/>
              <p:nvPr/>
            </p:nvGrpSpPr>
            <p:grpSpPr>
              <a:xfrm>
                <a:off x="684287" y="2570326"/>
                <a:ext cx="6021135" cy="1480230"/>
                <a:chOff x="684287" y="2930366"/>
                <a:chExt cx="6021135" cy="1480230"/>
              </a:xfrm>
            </p:grpSpPr>
            <p:sp>
              <p:nvSpPr>
                <p:cNvPr id="12" name="ZoneTexte 11"/>
                <p:cNvSpPr txBox="1"/>
                <p:nvPr/>
              </p:nvSpPr>
              <p:spPr>
                <a:xfrm>
                  <a:off x="684287" y="2930366"/>
                  <a:ext cx="542988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1.  </a:t>
                  </a:r>
                  <a:r>
                    <a:rPr lang="fr-FR" sz="2000" dirty="0" smtClean="0">
                      <a:latin typeface="Coffee with Sugar" pitchFamily="2" charset="0"/>
                    </a:rPr>
                    <a:t>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Elle</a:t>
                  </a:r>
                  <a:r>
                    <a:rPr lang="fr-FR" sz="2000" dirty="0" smtClean="0">
                      <a:latin typeface="Coffee with Sugar" pitchFamily="2" charset="0"/>
                    </a:rPr>
                    <a:t> aime le jazz.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Elle</a:t>
                  </a:r>
                  <a:r>
                    <a:rPr lang="fr-FR" sz="2000" dirty="0" smtClean="0">
                      <a:latin typeface="Coffee with Sugar" pitchFamily="2" charset="0"/>
                    </a:rPr>
                    <a:t> 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l’</a:t>
                  </a:r>
                  <a:r>
                    <a:rPr lang="fr-FR" sz="2000" dirty="0" smtClean="0">
                      <a:latin typeface="Coffee with Sugar" pitchFamily="2" charset="0"/>
                    </a:rPr>
                    <a:t> écoute tout le temps.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3" name="ZoneTexte 12"/>
                <p:cNvSpPr txBox="1"/>
                <p:nvPr/>
              </p:nvSpPr>
              <p:spPr>
                <a:xfrm>
                  <a:off x="684287" y="3434422"/>
                  <a:ext cx="60211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2.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J</a:t>
                  </a:r>
                  <a:r>
                    <a:rPr lang="fr-FR" sz="2000" dirty="0" smtClean="0">
                      <a:latin typeface="Coffee with Sugar" pitchFamily="2" charset="0"/>
                    </a:rPr>
                    <a:t> ’ai cassé mon stylo.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Je</a:t>
                  </a:r>
                  <a:r>
                    <a:rPr lang="fr-FR" sz="2000" dirty="0" smtClean="0">
                      <a:latin typeface="Coffee with Sugar" pitchFamily="2" charset="0"/>
                    </a:rPr>
                    <a:t>  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le</a:t>
                  </a:r>
                  <a:r>
                    <a:rPr lang="fr-FR" sz="2000" dirty="0" smtClean="0">
                      <a:latin typeface="Coffee with Sugar" pitchFamily="2" charset="0"/>
                    </a:rPr>
                    <a:t>  jette dans la poubelle.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4" name="ZoneTexte 13"/>
                <p:cNvSpPr txBox="1"/>
                <p:nvPr/>
              </p:nvSpPr>
              <p:spPr>
                <a:xfrm>
                  <a:off x="684287" y="4010486"/>
                  <a:ext cx="54949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3.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Vous</a:t>
                  </a:r>
                  <a:r>
                    <a:rPr lang="fr-FR" sz="2000" dirty="0" smtClean="0">
                      <a:latin typeface="Coffee with Sugar" pitchFamily="2" charset="0"/>
                    </a:rPr>
                    <a:t> regardez un film. </a:t>
                  </a:r>
                  <a:r>
                    <a:rPr lang="fr-FR" sz="2000" dirty="0" smtClean="0">
                      <a:latin typeface="Coffee with Sugar" pitchFamily="2" charset="0"/>
                    </a:rPr>
                    <a:t> </a:t>
                  </a:r>
                  <a:r>
                    <a:rPr lang="fr-FR" sz="2000" dirty="0" smtClean="0">
                      <a:latin typeface="Coffee with Sugar" pitchFamily="2" charset="0"/>
                    </a:rPr>
                    <a:t>Mais 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il</a:t>
                  </a:r>
                  <a:r>
                    <a:rPr lang="fr-FR" sz="2000" dirty="0" smtClean="0">
                      <a:latin typeface="Coffee with Sugar" pitchFamily="2" charset="0"/>
                    </a:rPr>
                    <a:t>   </a:t>
                  </a:r>
                  <a:r>
                    <a:rPr lang="fr-FR" sz="2000" u="sng" dirty="0" smtClean="0">
                      <a:latin typeface="Coffee with Sugar" pitchFamily="2" charset="0"/>
                    </a:rPr>
                    <a:t>vous</a:t>
                  </a:r>
                  <a:r>
                    <a:rPr lang="fr-FR" sz="2000" dirty="0" smtClean="0">
                      <a:latin typeface="Coffee with Sugar" pitchFamily="2" charset="0"/>
                    </a:rPr>
                    <a:t> fait peur.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</p:grpSp>
          <p:sp>
            <p:nvSpPr>
              <p:cNvPr id="24" name="ZoneTexte 23"/>
              <p:cNvSpPr txBox="1"/>
              <p:nvPr/>
            </p:nvSpPr>
            <p:spPr>
              <a:xfrm>
                <a:off x="684287" y="4186440"/>
                <a:ext cx="58756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4.  </a:t>
                </a:r>
                <a:r>
                  <a:rPr lang="fr-FR" sz="2000" u="sng" dirty="0" smtClean="0">
                    <a:latin typeface="Coffee with Sugar" pitchFamily="2" charset="0"/>
                  </a:rPr>
                  <a:t>Tu</a:t>
                </a:r>
                <a:r>
                  <a:rPr lang="fr-FR" sz="2000" dirty="0" smtClean="0">
                    <a:latin typeface="Coffee with Sugar" pitchFamily="2" charset="0"/>
                  </a:rPr>
                  <a:t> as vu ma robe? </a:t>
                </a:r>
                <a:r>
                  <a:rPr lang="fr-FR" sz="2000" u="sng" dirty="0" smtClean="0">
                    <a:latin typeface="Coffee with Sugar" pitchFamily="2" charset="0"/>
                  </a:rPr>
                  <a:t>Je</a:t>
                </a:r>
                <a:r>
                  <a:rPr lang="fr-FR" sz="2000" dirty="0" smtClean="0">
                    <a:latin typeface="Coffee with Sugar" pitchFamily="2" charset="0"/>
                  </a:rPr>
                  <a:t> crois que c’est Lisa qui   </a:t>
                </a:r>
                <a:r>
                  <a:rPr lang="fr-FR" sz="2000" u="sng" dirty="0" smtClean="0">
                    <a:latin typeface="Coffee with Sugar" pitchFamily="2" charset="0"/>
                  </a:rPr>
                  <a:t>l’</a:t>
                </a:r>
                <a:r>
                  <a:rPr lang="fr-FR" sz="2000" dirty="0" smtClean="0">
                    <a:latin typeface="Coffee with Sugar" pitchFamily="2" charset="0"/>
                  </a:rPr>
                  <a:t>  a.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684287" y="4730566"/>
                <a:ext cx="5232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5.  </a:t>
                </a:r>
                <a:r>
                  <a:rPr lang="fr-FR" sz="2000" u="sng" dirty="0" smtClean="0">
                    <a:latin typeface="Coffee with Sugar" pitchFamily="2" charset="0"/>
                  </a:rPr>
                  <a:t>Nous</a:t>
                </a:r>
                <a:r>
                  <a:rPr lang="fr-FR" sz="2000" dirty="0" smtClean="0">
                    <a:latin typeface="Coffee with Sugar" pitchFamily="2" charset="0"/>
                  </a:rPr>
                  <a:t> parlerons d’</a:t>
                </a:r>
                <a:r>
                  <a:rPr lang="fr-FR" sz="2000" u="sng" dirty="0" smtClean="0">
                    <a:latin typeface="Coffee with Sugar" pitchFamily="2" charset="0"/>
                  </a:rPr>
                  <a:t>elle</a:t>
                </a:r>
                <a:r>
                  <a:rPr lang="fr-FR" sz="2000" dirty="0" smtClean="0">
                    <a:latin typeface="Coffee with Sugar" pitchFamily="2" charset="0"/>
                  </a:rPr>
                  <a:t> quand  </a:t>
                </a:r>
                <a:r>
                  <a:rPr lang="fr-FR" sz="2000" u="sng" dirty="0" smtClean="0">
                    <a:latin typeface="Coffee with Sugar" pitchFamily="2" charset="0"/>
                  </a:rPr>
                  <a:t>elle</a:t>
                </a:r>
                <a:r>
                  <a:rPr lang="fr-FR" sz="2000" dirty="0" smtClean="0">
                    <a:latin typeface="Coffee with Sugar" pitchFamily="2" charset="0"/>
                  </a:rPr>
                  <a:t> sera partie.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</p:grpSp>
      </p:grpSp>
      <p:sp>
        <p:nvSpPr>
          <p:cNvPr id="16" name="ZoneTexte 15"/>
          <p:cNvSpPr txBox="1"/>
          <p:nvPr/>
        </p:nvSpPr>
        <p:spPr>
          <a:xfrm>
            <a:off x="756295" y="5358894"/>
            <a:ext cx="253947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utie Patootie" pitchFamily="2" charset="0"/>
                <a:ea typeface="Cutie Patootie" pitchFamily="2" charset="0"/>
              </a:rPr>
              <a:t>Cherche tous les </a:t>
            </a:r>
            <a:r>
              <a:rPr lang="fr-FR" dirty="0" smtClean="0">
                <a:latin typeface="Cutie Patootie" pitchFamily="2" charset="0"/>
                <a:ea typeface="Cutie Patootie" pitchFamily="2" charset="0"/>
              </a:rPr>
              <a:t>pronoms : </a:t>
            </a:r>
            <a:endParaRPr lang="fr-FR" dirty="0" smtClean="0">
              <a:latin typeface="Cutie Patootie" pitchFamily="2" charset="0"/>
              <a:ea typeface="Cutie Patootie" pitchFamily="2" charset="0"/>
            </a:endParaRPr>
          </a:p>
        </p:txBody>
      </p:sp>
      <p:grpSp>
        <p:nvGrpSpPr>
          <p:cNvPr id="7" name="Groupe 30"/>
          <p:cNvGrpSpPr/>
          <p:nvPr/>
        </p:nvGrpSpPr>
        <p:grpSpPr>
          <a:xfrm>
            <a:off x="864503" y="6458758"/>
            <a:ext cx="6364420" cy="3064406"/>
            <a:chOff x="720487" y="6282804"/>
            <a:chExt cx="6364420" cy="3064406"/>
          </a:xfrm>
        </p:grpSpPr>
        <p:grpSp>
          <p:nvGrpSpPr>
            <p:cNvPr id="10" name="Groupe 22"/>
            <p:cNvGrpSpPr/>
            <p:nvPr/>
          </p:nvGrpSpPr>
          <p:grpSpPr>
            <a:xfrm>
              <a:off x="720487" y="6282804"/>
              <a:ext cx="6231193" cy="2560350"/>
              <a:chOff x="684287" y="6786860"/>
              <a:chExt cx="6231193" cy="2560350"/>
            </a:xfrm>
          </p:grpSpPr>
          <p:grpSp>
            <p:nvGrpSpPr>
              <p:cNvPr id="11" name="Groupe 16"/>
              <p:cNvGrpSpPr/>
              <p:nvPr/>
            </p:nvGrpSpPr>
            <p:grpSpPr>
              <a:xfrm>
                <a:off x="684287" y="6786860"/>
                <a:ext cx="6231193" cy="1480230"/>
                <a:chOff x="684287" y="2970436"/>
                <a:chExt cx="6231193" cy="1480230"/>
              </a:xfrm>
            </p:grpSpPr>
            <p:sp>
              <p:nvSpPr>
                <p:cNvPr id="18" name="ZoneTexte 17"/>
                <p:cNvSpPr txBox="1"/>
                <p:nvPr/>
              </p:nvSpPr>
              <p:spPr>
                <a:xfrm>
                  <a:off x="684287" y="2970436"/>
                  <a:ext cx="53421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1.  </a:t>
                  </a:r>
                  <a:r>
                    <a:rPr lang="fr-FR" sz="2000" u="sng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Nous</a:t>
                  </a:r>
                  <a:r>
                    <a:rPr lang="fr-FR" sz="2000" dirty="0" smtClean="0">
                      <a:latin typeface="Coffee with Sugar" pitchFamily="2" charset="0"/>
                    </a:rPr>
                    <a:t>   le   mettrons dans le prochain numéro.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19" name="ZoneTexte 18"/>
                <p:cNvSpPr txBox="1"/>
                <p:nvPr/>
              </p:nvSpPr>
              <p:spPr>
                <a:xfrm>
                  <a:off x="684287" y="3474492"/>
                  <a:ext cx="623119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2.  </a:t>
                  </a:r>
                  <a:r>
                    <a:rPr lang="fr-FR" sz="2000" u="sng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Elle</a:t>
                  </a:r>
                  <a:r>
                    <a:rPr lang="fr-FR" sz="2000" dirty="0" smtClean="0">
                      <a:latin typeface="Coffee with Sugar" pitchFamily="2" charset="0"/>
                    </a:rPr>
                    <a:t> range son livre. </a:t>
                  </a:r>
                  <a:r>
                    <a:rPr lang="fr-FR" sz="2000" u="sng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Elle</a:t>
                  </a:r>
                  <a:r>
                    <a:rPr lang="fr-FR" sz="2000" dirty="0" smtClean="0">
                      <a:latin typeface="Coffee with Sugar" pitchFamily="2" charset="0"/>
                    </a:rPr>
                    <a:t>   le  lira plus tard sur la plage.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  <p:sp>
              <p:nvSpPr>
                <p:cNvPr id="20" name="ZoneTexte 19"/>
                <p:cNvSpPr txBox="1"/>
                <p:nvPr/>
              </p:nvSpPr>
              <p:spPr>
                <a:xfrm>
                  <a:off x="684287" y="4050556"/>
                  <a:ext cx="501823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dirty="0" smtClean="0">
                      <a:latin typeface="Coffee with Sugar" pitchFamily="2" charset="0"/>
                    </a:rPr>
                    <a:t>3.  </a:t>
                  </a:r>
                  <a:r>
                    <a:rPr lang="fr-FR" sz="2000" u="sng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Je</a:t>
                  </a:r>
                  <a:r>
                    <a:rPr lang="fr-FR" sz="2000" dirty="0" smtClean="0">
                      <a:latin typeface="Coffee with Sugar" pitchFamily="2" charset="0"/>
                    </a:rPr>
                    <a:t> trouve une montre. Puis, </a:t>
                  </a:r>
                  <a:r>
                    <a:rPr lang="fr-FR" sz="2000" u="sng" dirty="0" smtClean="0">
                      <a:solidFill>
                        <a:srgbClr val="FF0000"/>
                      </a:solidFill>
                      <a:latin typeface="Coffee with Sugar" pitchFamily="2" charset="0"/>
                    </a:rPr>
                    <a:t>je</a:t>
                  </a:r>
                  <a:r>
                    <a:rPr lang="fr-FR" sz="2000" dirty="0" smtClean="0">
                      <a:latin typeface="Coffee with Sugar" pitchFamily="2" charset="0"/>
                    </a:rPr>
                    <a:t>   la    range.</a:t>
                  </a:r>
                  <a:endParaRPr lang="fr-FR" sz="2000" dirty="0">
                    <a:latin typeface="Coffee with Sugar" pitchFamily="2" charset="0"/>
                  </a:endParaRPr>
                </a:p>
              </p:txBody>
            </p:sp>
          </p:grpSp>
          <p:sp>
            <p:nvSpPr>
              <p:cNvPr id="21" name="ZoneTexte 20"/>
              <p:cNvSpPr txBox="1"/>
              <p:nvPr/>
            </p:nvSpPr>
            <p:spPr>
              <a:xfrm>
                <a:off x="684287" y="8371036"/>
                <a:ext cx="59818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4.  </a:t>
                </a:r>
                <a:r>
                  <a:rPr lang="fr-FR" sz="2000" u="sng" dirty="0" smtClean="0">
                    <a:solidFill>
                      <a:srgbClr val="FF0000"/>
                    </a:solidFill>
                    <a:latin typeface="Coffee with Sugar" pitchFamily="2" charset="0"/>
                  </a:rPr>
                  <a:t>Tu</a:t>
                </a:r>
                <a:r>
                  <a:rPr lang="fr-FR" sz="2000" dirty="0" smtClean="0">
                    <a:latin typeface="Coffee with Sugar" pitchFamily="2" charset="0"/>
                  </a:rPr>
                  <a:t> adores la glace. </a:t>
                </a:r>
                <a:r>
                  <a:rPr lang="fr-FR" sz="2000" u="sng" dirty="0" smtClean="0">
                    <a:solidFill>
                      <a:srgbClr val="FF0000"/>
                    </a:solidFill>
                    <a:latin typeface="Coffee with Sugar" pitchFamily="2" charset="0"/>
                  </a:rPr>
                  <a:t>Tu</a:t>
                </a:r>
                <a:r>
                  <a:rPr lang="fr-FR" sz="2000" dirty="0" smtClean="0">
                    <a:latin typeface="Coffee with Sugar" pitchFamily="2" charset="0"/>
                  </a:rPr>
                  <a:t>   en   manges tous les soirs.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684287" y="8947100"/>
                <a:ext cx="54966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 smtClean="0">
                    <a:latin typeface="Coffee with Sugar" pitchFamily="2" charset="0"/>
                  </a:rPr>
                  <a:t>5.  </a:t>
                </a:r>
                <a:r>
                  <a:rPr lang="fr-FR" sz="2000" u="sng" dirty="0" smtClean="0">
                    <a:solidFill>
                      <a:srgbClr val="FF0000"/>
                    </a:solidFill>
                    <a:latin typeface="Coffee with Sugar" pitchFamily="2" charset="0"/>
                  </a:rPr>
                  <a:t>Ils</a:t>
                </a:r>
                <a:r>
                  <a:rPr lang="fr-FR" sz="2000" dirty="0" smtClean="0">
                    <a:latin typeface="Coffee with Sugar" pitchFamily="2" charset="0"/>
                  </a:rPr>
                  <a:t> écoutent des histoires.  </a:t>
                </a:r>
                <a:r>
                  <a:rPr lang="fr-FR" sz="2000" u="sng" dirty="0" smtClean="0">
                    <a:solidFill>
                      <a:srgbClr val="FF0000"/>
                    </a:solidFill>
                    <a:latin typeface="Coffee with Sugar" pitchFamily="2" charset="0"/>
                  </a:rPr>
                  <a:t>Ils</a:t>
                </a:r>
                <a:r>
                  <a:rPr lang="fr-FR" sz="2000" dirty="0" smtClean="0">
                    <a:latin typeface="Coffee with Sugar" pitchFamily="2" charset="0"/>
                  </a:rPr>
                  <a:t>   les   adorent.</a:t>
                </a:r>
                <a:endParaRPr lang="fr-FR" sz="2000" dirty="0">
                  <a:latin typeface="Coffee with Sugar" pitchFamily="2" charset="0"/>
                </a:endParaRPr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720985" y="8947100"/>
              <a:ext cx="6363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latin typeface="Coffee with Sugar" pitchFamily="2" charset="0"/>
                </a:rPr>
                <a:t>6.  </a:t>
              </a:r>
              <a:r>
                <a:rPr lang="fr-FR" sz="2000" u="sng" dirty="0" smtClean="0">
                  <a:solidFill>
                    <a:srgbClr val="FF0000"/>
                  </a:solidFill>
                  <a:latin typeface="Coffee with Sugar" pitchFamily="2" charset="0"/>
                </a:rPr>
                <a:t>Vous</a:t>
              </a:r>
              <a:r>
                <a:rPr lang="fr-FR" sz="2000" dirty="0" smtClean="0">
                  <a:latin typeface="Coffee with Sugar" pitchFamily="2" charset="0"/>
                </a:rPr>
                <a:t> découpez des articles. </a:t>
              </a:r>
              <a:r>
                <a:rPr lang="fr-FR" sz="2000" u="sng" dirty="0" smtClean="0">
                  <a:solidFill>
                    <a:srgbClr val="FF0000"/>
                  </a:solidFill>
                  <a:latin typeface="Coffee with Sugar" pitchFamily="2" charset="0"/>
                </a:rPr>
                <a:t>Vous</a:t>
              </a:r>
              <a:r>
                <a:rPr lang="fr-FR" sz="2000" dirty="0" smtClean="0">
                  <a:latin typeface="Coffee with Sugar" pitchFamily="2" charset="0"/>
                </a:rPr>
                <a:t>  les  classez ensuite.</a:t>
              </a:r>
              <a:endParaRPr lang="fr-FR" sz="2000" dirty="0">
                <a:latin typeface="Coffee with Sugar" pitchFamily="2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1153" y="5490716"/>
            <a:ext cx="83900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319" y="1386260"/>
            <a:ext cx="792088" cy="95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828303" y="5718934"/>
            <a:ext cx="504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2000" b="1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  </a:t>
            </a: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souligne les pronoms </a:t>
            </a: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personnels sujets,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 entoure les pronoms </a:t>
            </a:r>
            <a:r>
              <a:rPr lang="fr-FR" sz="2000" dirty="0" smtClean="0">
                <a:solidFill>
                  <a:srgbClr val="002060"/>
                </a:solidFill>
                <a:latin typeface="Cutie Patootie" pitchFamily="2" charset="0"/>
                <a:ea typeface="Cutie Patootie" pitchFamily="2" charset="0"/>
              </a:rPr>
              <a:t>de reprise (CM1) </a:t>
            </a:r>
            <a:endParaRPr lang="fr-FR" sz="2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260351" y="2806675"/>
            <a:ext cx="2733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PPS                             </a:t>
            </a:r>
            <a:r>
              <a:rPr lang="fr-FR" sz="1400" dirty="0" err="1" smtClean="0">
                <a:solidFill>
                  <a:srgbClr val="FF0000"/>
                </a:solidFill>
                <a:latin typeface="Coffee with Sugar" pitchFamily="2" charset="0"/>
              </a:rPr>
              <a:t>PPS</a:t>
            </a:r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     PR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116335" y="3310731"/>
            <a:ext cx="3297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PPS                                        </a:t>
            </a:r>
            <a:r>
              <a:rPr lang="fr-FR" sz="1400" dirty="0" err="1" smtClean="0">
                <a:solidFill>
                  <a:srgbClr val="FF0000"/>
                </a:solidFill>
                <a:latin typeface="Coffee with Sugar" pitchFamily="2" charset="0"/>
              </a:rPr>
              <a:t>PPS</a:t>
            </a:r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     PR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260351" y="3886795"/>
            <a:ext cx="3964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PPS                                                     </a:t>
            </a:r>
            <a:r>
              <a:rPr lang="fr-FR" sz="1400" dirty="0" err="1" smtClean="0">
                <a:solidFill>
                  <a:srgbClr val="FF0000"/>
                </a:solidFill>
                <a:latin typeface="Coffee with Sugar" pitchFamily="2" charset="0"/>
              </a:rPr>
              <a:t>PPS</a:t>
            </a:r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     PR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188343" y="4390851"/>
            <a:ext cx="5298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PPS                                </a:t>
            </a:r>
            <a:r>
              <a:rPr lang="fr-FR" sz="1400" dirty="0" err="1" smtClean="0">
                <a:solidFill>
                  <a:srgbClr val="FF0000"/>
                </a:solidFill>
                <a:latin typeface="Coffee with Sugar" pitchFamily="2" charset="0"/>
              </a:rPr>
              <a:t>PPS</a:t>
            </a:r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                                                    PR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260351" y="4914652"/>
            <a:ext cx="3515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ffee with Sugar" pitchFamily="2" charset="0"/>
              </a:rPr>
              <a:t>PPS                             PR                    PPS</a:t>
            </a:r>
            <a:endParaRPr lang="fr-FR" sz="1400" dirty="0">
              <a:solidFill>
                <a:srgbClr val="FF0000"/>
              </a:solidFill>
              <a:latin typeface="Coffee with Sugar" pitchFamily="2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908423" y="6498828"/>
            <a:ext cx="360040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3852639" y="7002884"/>
            <a:ext cx="360040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3708623" y="8083004"/>
            <a:ext cx="360040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4572719" y="7578948"/>
            <a:ext cx="279648" cy="3516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4716735" y="8659068"/>
            <a:ext cx="432048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4860751" y="9163124"/>
            <a:ext cx="432048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786</Words>
  <Application>Microsoft Office PowerPoint</Application>
  <PresentationFormat>Personnalisé</PresentationFormat>
  <Paragraphs>86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STELLA FRAISSE</dc:creator>
  <cp:lastModifiedBy>STELLA FRAISSE</cp:lastModifiedBy>
  <cp:revision>51</cp:revision>
  <dcterms:created xsi:type="dcterms:W3CDTF">2017-03-18T12:11:46Z</dcterms:created>
  <dcterms:modified xsi:type="dcterms:W3CDTF">2017-03-18T21:19:32Z</dcterms:modified>
</cp:coreProperties>
</file>