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7" r:id="rId7"/>
    <p:sldId id="289" r:id="rId8"/>
    <p:sldId id="290" r:id="rId9"/>
    <p:sldId id="268" r:id="rId10"/>
    <p:sldId id="269" r:id="rId11"/>
    <p:sldId id="291" r:id="rId12"/>
    <p:sldId id="292"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64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93460D0-A3DF-48A5-88AE-2157336508C5}" type="datetimeFigureOut">
              <a:rPr lang="fr-FR" smtClean="0"/>
              <a:pPr/>
              <a:t>07/06/2010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AADED156-AAAC-4EF6-B7A6-10C17D86AE86}"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93460D0-A3DF-48A5-88AE-2157336508C5}" type="datetimeFigureOut">
              <a:rPr lang="fr-FR" smtClean="0"/>
              <a:pPr/>
              <a:t>07/06/2010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AADED156-AAAC-4EF6-B7A6-10C17D86AE86}"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93460D0-A3DF-48A5-88AE-2157336508C5}" type="datetimeFigureOut">
              <a:rPr lang="fr-FR" smtClean="0"/>
              <a:pPr/>
              <a:t>07/06/2010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AADED156-AAAC-4EF6-B7A6-10C17D86AE86}"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93460D0-A3DF-48A5-88AE-2157336508C5}" type="datetimeFigureOut">
              <a:rPr lang="fr-FR" smtClean="0"/>
              <a:pPr/>
              <a:t>07/06/2010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AADED156-AAAC-4EF6-B7A6-10C17D86AE86}"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93460D0-A3DF-48A5-88AE-2157336508C5}" type="datetimeFigureOut">
              <a:rPr lang="fr-FR" smtClean="0"/>
              <a:pPr/>
              <a:t>07/06/2010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AADED156-AAAC-4EF6-B7A6-10C17D86AE86}"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93460D0-A3DF-48A5-88AE-2157336508C5}" type="datetimeFigureOut">
              <a:rPr lang="fr-FR" smtClean="0"/>
              <a:pPr/>
              <a:t>07/06/2010</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AADED156-AAAC-4EF6-B7A6-10C17D86AE86}"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93460D0-A3DF-48A5-88AE-2157336508C5}" type="datetimeFigureOut">
              <a:rPr lang="fr-FR" smtClean="0"/>
              <a:pPr/>
              <a:t>07/06/2010</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AADED156-AAAC-4EF6-B7A6-10C17D86AE86}"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93460D0-A3DF-48A5-88AE-2157336508C5}" type="datetimeFigureOut">
              <a:rPr lang="fr-FR" smtClean="0"/>
              <a:pPr/>
              <a:t>07/06/2010</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AADED156-AAAC-4EF6-B7A6-10C17D86AE86}"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93460D0-A3DF-48A5-88AE-2157336508C5}" type="datetimeFigureOut">
              <a:rPr lang="fr-FR" smtClean="0"/>
              <a:pPr/>
              <a:t>07/06/2010</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AADED156-AAAC-4EF6-B7A6-10C17D86AE86}"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93460D0-A3DF-48A5-88AE-2157336508C5}" type="datetimeFigureOut">
              <a:rPr lang="fr-FR" smtClean="0"/>
              <a:pPr/>
              <a:t>07/06/2010</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AADED156-AAAC-4EF6-B7A6-10C17D86AE86}"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93460D0-A3DF-48A5-88AE-2157336508C5}" type="datetimeFigureOut">
              <a:rPr lang="fr-FR" smtClean="0"/>
              <a:pPr/>
              <a:t>07/06/2010</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AADED156-AAAC-4EF6-B7A6-10C17D86AE86}"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3460D0-A3DF-48A5-88AE-2157336508C5}" type="datetimeFigureOut">
              <a:rPr lang="fr-FR" smtClean="0"/>
              <a:pPr/>
              <a:t>07/06/2010</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DED156-AAAC-4EF6-B7A6-10C17D86AE86}"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28596" y="357166"/>
            <a:ext cx="5072066" cy="1470025"/>
          </a:xfrm>
        </p:spPr>
        <p:txBody>
          <a:bodyPr>
            <a:noAutofit/>
          </a:bodyPr>
          <a:lstStyle/>
          <a:p>
            <a:pPr algn="l"/>
            <a:r>
              <a:rPr lang="fr-FR" sz="2000" b="1" dirty="0">
                <a:latin typeface="Times New Roman" pitchFamily="18" charset="0"/>
                <a:cs typeface="Times New Roman" pitchFamily="18" charset="0"/>
              </a:rPr>
              <a:t>UNIVERSITE ABDELMALEK </a:t>
            </a:r>
            <a:r>
              <a:rPr lang="fr-FR" sz="2000" b="1" dirty="0" smtClean="0">
                <a:latin typeface="Times New Roman" pitchFamily="18" charset="0"/>
                <a:cs typeface="Times New Roman" pitchFamily="18" charset="0"/>
              </a:rPr>
              <a:t>ESSAADI</a:t>
            </a:r>
            <a:r>
              <a:rPr lang="fr-FR" sz="2000" b="1" dirty="0">
                <a:latin typeface="Times New Roman" pitchFamily="18" charset="0"/>
                <a:cs typeface="Times New Roman" pitchFamily="18" charset="0"/>
              </a:rPr>
              <a:t/>
            </a:r>
            <a:br>
              <a:rPr lang="fr-FR" sz="2000" b="1" dirty="0">
                <a:latin typeface="Times New Roman" pitchFamily="18" charset="0"/>
                <a:cs typeface="Times New Roman" pitchFamily="18" charset="0"/>
              </a:rPr>
            </a:br>
            <a:r>
              <a:rPr lang="fr-FR" sz="2000" b="1" dirty="0" smtClean="0">
                <a:latin typeface="Times New Roman" pitchFamily="18" charset="0"/>
                <a:cs typeface="Times New Roman" pitchFamily="18" charset="0"/>
              </a:rPr>
              <a:t>FACULTE </a:t>
            </a:r>
            <a:r>
              <a:rPr lang="fr-FR" sz="2000" b="1" dirty="0">
                <a:latin typeface="Times New Roman" pitchFamily="18" charset="0"/>
                <a:cs typeface="Times New Roman" pitchFamily="18" charset="0"/>
              </a:rPr>
              <a:t>DES SCIENCES</a:t>
            </a:r>
            <a:r>
              <a:rPr lang="fr-FR" sz="2000" dirty="0">
                <a:latin typeface="Times New Roman" pitchFamily="18" charset="0"/>
                <a:cs typeface="Times New Roman" pitchFamily="18" charset="0"/>
              </a:rPr>
              <a:t/>
            </a:r>
            <a:br>
              <a:rPr lang="fr-FR" sz="2000" dirty="0">
                <a:latin typeface="Times New Roman" pitchFamily="18" charset="0"/>
                <a:cs typeface="Times New Roman" pitchFamily="18" charset="0"/>
              </a:rPr>
            </a:br>
            <a:r>
              <a:rPr lang="fr-FR" sz="2000" b="1" dirty="0">
                <a:latin typeface="Times New Roman" pitchFamily="18" charset="0"/>
                <a:cs typeface="Times New Roman" pitchFamily="18" charset="0"/>
              </a:rPr>
              <a:t>DEPARTEMENT  DE </a:t>
            </a:r>
            <a:r>
              <a:rPr lang="fr-FR" sz="2000" b="1" dirty="0" smtClean="0">
                <a:latin typeface="Times New Roman" pitchFamily="18" charset="0"/>
                <a:cs typeface="Times New Roman" pitchFamily="18" charset="0"/>
              </a:rPr>
              <a:t>PHYSIQUE</a:t>
            </a:r>
            <a:br>
              <a:rPr lang="fr-FR" sz="2000" b="1" dirty="0" smtClean="0">
                <a:latin typeface="Times New Roman" pitchFamily="18" charset="0"/>
                <a:cs typeface="Times New Roman" pitchFamily="18" charset="0"/>
              </a:rPr>
            </a:br>
            <a:r>
              <a:rPr lang="fr-FR" sz="2000" b="1" dirty="0" smtClean="0">
                <a:latin typeface="Times New Roman" pitchFamily="18" charset="0"/>
                <a:cs typeface="Times New Roman" pitchFamily="18" charset="0"/>
              </a:rPr>
              <a:t>MASTER MECATRONIQUE</a:t>
            </a:r>
            <a:endParaRPr lang="fr-FR" sz="2000" dirty="0">
              <a:latin typeface="Times New Roman" pitchFamily="18" charset="0"/>
              <a:cs typeface="Times New Roman" pitchFamily="18" charset="0"/>
            </a:endParaRPr>
          </a:p>
        </p:txBody>
      </p:sp>
      <p:sp>
        <p:nvSpPr>
          <p:cNvPr id="3" name="Sous-titre 2"/>
          <p:cNvSpPr>
            <a:spLocks noGrp="1"/>
          </p:cNvSpPr>
          <p:nvPr>
            <p:ph type="subTitle" idx="1"/>
          </p:nvPr>
        </p:nvSpPr>
        <p:spPr>
          <a:xfrm>
            <a:off x="0" y="2857496"/>
            <a:ext cx="9144000" cy="1357322"/>
          </a:xfrm>
        </p:spPr>
        <p:txBody>
          <a:bodyPr>
            <a:noAutofit/>
          </a:bodyPr>
          <a:lstStyle/>
          <a:p>
            <a:r>
              <a:rPr lang="fr-FR" sz="2400" b="1" dirty="0" smtClean="0">
                <a:solidFill>
                  <a:srgbClr val="0000FF"/>
                </a:solidFill>
                <a:latin typeface="Times New Roman" pitchFamily="18" charset="0"/>
                <a:cs typeface="Times New Roman" pitchFamily="18" charset="0"/>
              </a:rPr>
              <a:t>OPTIMISATION DE LA COMMANDE</a:t>
            </a:r>
          </a:p>
          <a:p>
            <a:r>
              <a:rPr lang="fr-FR" sz="2400" b="1" dirty="0" smtClean="0">
                <a:solidFill>
                  <a:srgbClr val="0000FF"/>
                </a:solidFill>
                <a:latin typeface="Times New Roman" pitchFamily="18" charset="0"/>
                <a:cs typeface="Times New Roman" pitchFamily="18" charset="0"/>
              </a:rPr>
              <a:t> D’UN MOTEUR SYNCHRONE</a:t>
            </a:r>
            <a:endParaRPr lang="fr-FR" sz="2400" b="1" dirty="0">
              <a:solidFill>
                <a:srgbClr val="0000FF"/>
              </a:solidFill>
              <a:latin typeface="Times New Roman" pitchFamily="18" charset="0"/>
              <a:cs typeface="Times New Roman" pitchFamily="18" charset="0"/>
            </a:endParaRPr>
          </a:p>
        </p:txBody>
      </p:sp>
      <p:pic>
        <p:nvPicPr>
          <p:cNvPr id="4" name="Image 3" descr="C:\Documents and Settings\ZEGAF\Mes documents\Mes images\logo fst.bmp"/>
          <p:cNvPicPr/>
          <p:nvPr/>
        </p:nvPicPr>
        <p:blipFill>
          <a:blip r:embed="rId2"/>
          <a:srcRect/>
          <a:stretch>
            <a:fillRect/>
          </a:stretch>
        </p:blipFill>
        <p:spPr bwMode="auto">
          <a:xfrm>
            <a:off x="7215206" y="357166"/>
            <a:ext cx="1554480" cy="1866900"/>
          </a:xfrm>
          <a:prstGeom prst="rect">
            <a:avLst/>
          </a:prstGeom>
          <a:noFill/>
          <a:ln w="9525">
            <a:noFill/>
            <a:miter lim="800000"/>
            <a:headEnd/>
            <a:tailEnd/>
          </a:ln>
        </p:spPr>
      </p:pic>
      <p:sp>
        <p:nvSpPr>
          <p:cNvPr id="5" name="Sous-titre 2"/>
          <p:cNvSpPr txBox="1">
            <a:spLocks/>
          </p:cNvSpPr>
          <p:nvPr/>
        </p:nvSpPr>
        <p:spPr>
          <a:xfrm>
            <a:off x="285720" y="4786322"/>
            <a:ext cx="4071934" cy="1143008"/>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2400" i="0" u="none" strike="noStrike" kern="1200" cap="none" spc="0" normalizeH="0" baseline="0" noProof="0" dirty="0" smtClean="0">
                <a:ln>
                  <a:noFill/>
                </a:ln>
                <a:effectLst/>
                <a:uLnTx/>
                <a:uFillTx/>
                <a:latin typeface="Times New Roman" pitchFamily="18" charset="0"/>
                <a:ea typeface="+mn-ea"/>
                <a:cs typeface="Times New Roman" pitchFamily="18" charset="0"/>
              </a:rPr>
              <a:t>Présenté</a:t>
            </a:r>
            <a:r>
              <a:rPr kumimoji="0" lang="fr-FR" sz="2400" i="0" u="none" strike="noStrike" kern="1200" cap="none" spc="0" normalizeH="0" noProof="0" dirty="0" smtClean="0">
                <a:ln>
                  <a:noFill/>
                </a:ln>
                <a:effectLst/>
                <a:uLnTx/>
                <a:uFillTx/>
                <a:latin typeface="Times New Roman" pitchFamily="18" charset="0"/>
                <a:ea typeface="+mn-ea"/>
                <a:cs typeface="Times New Roman" pitchFamily="18" charset="0"/>
              </a:rPr>
              <a:t> par: </a:t>
            </a: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2400" i="0" u="none" strike="noStrike" kern="1200" cap="none" spc="0" normalizeH="0" noProof="0" dirty="0" smtClean="0">
                <a:ln>
                  <a:noFill/>
                </a:ln>
                <a:effectLst/>
                <a:uLnTx/>
                <a:uFillTx/>
                <a:latin typeface="Times New Roman" pitchFamily="18" charset="0"/>
                <a:ea typeface="+mn-ea"/>
                <a:cs typeface="Times New Roman" pitchFamily="18" charset="0"/>
              </a:rPr>
              <a:t>Karim Zeggaf</a:t>
            </a:r>
            <a:endParaRPr kumimoji="0" lang="fr-FR" sz="2400" i="0" u="none" strike="noStrike" kern="1200" cap="none" spc="0" normalizeH="0" baseline="0" noProof="0" dirty="0" smtClean="0">
              <a:ln>
                <a:noFill/>
              </a:ln>
              <a:effectLst/>
              <a:uLnTx/>
              <a:uFillTx/>
              <a:latin typeface="Times New Roman" pitchFamily="18" charset="0"/>
              <a:ea typeface="+mn-ea"/>
              <a:cs typeface="Times New Roman" pitchFamily="18" charset="0"/>
            </a:endParaRPr>
          </a:p>
        </p:txBody>
      </p:sp>
      <p:sp>
        <p:nvSpPr>
          <p:cNvPr id="6" name="Sous-titre 2"/>
          <p:cNvSpPr txBox="1">
            <a:spLocks/>
          </p:cNvSpPr>
          <p:nvPr/>
        </p:nvSpPr>
        <p:spPr>
          <a:xfrm>
            <a:off x="6072198" y="4857760"/>
            <a:ext cx="2714644" cy="1214446"/>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fr-FR" sz="2400" dirty="0" smtClean="0">
                <a:latin typeface="Times New Roman" pitchFamily="18" charset="0"/>
                <a:cs typeface="Times New Roman" pitchFamily="18" charset="0"/>
              </a:rPr>
              <a:t>Encadr</a:t>
            </a:r>
            <a:r>
              <a:rPr kumimoji="0" lang="fr-FR" sz="2400" i="0" u="none" strike="noStrike" kern="1200" cap="none" spc="0" normalizeH="0" baseline="0" noProof="0" dirty="0" smtClean="0">
                <a:ln>
                  <a:noFill/>
                </a:ln>
                <a:effectLst/>
                <a:uLnTx/>
                <a:uFillTx/>
                <a:latin typeface="Times New Roman" pitchFamily="18" charset="0"/>
                <a:ea typeface="+mn-ea"/>
                <a:cs typeface="Times New Roman" pitchFamily="18" charset="0"/>
              </a:rPr>
              <a:t>é</a:t>
            </a:r>
            <a:r>
              <a:rPr kumimoji="0" lang="fr-FR" sz="2400" i="0" u="none" strike="noStrike" kern="1200" cap="none" spc="0" normalizeH="0" noProof="0" dirty="0" smtClean="0">
                <a:ln>
                  <a:noFill/>
                </a:ln>
                <a:effectLst/>
                <a:uLnTx/>
                <a:uFillTx/>
                <a:latin typeface="Times New Roman" pitchFamily="18" charset="0"/>
                <a:ea typeface="+mn-ea"/>
                <a:cs typeface="Times New Roman" pitchFamily="18" charset="0"/>
              </a:rPr>
              <a:t> par:</a:t>
            </a: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fr-FR" sz="2400" dirty="0" smtClean="0">
                <a:latin typeface="Times New Roman" pitchFamily="18" charset="0"/>
                <a:cs typeface="Times New Roman" pitchFamily="18" charset="0"/>
              </a:rPr>
              <a:t>Mr . J. Diouri</a:t>
            </a:r>
            <a:r>
              <a:rPr kumimoji="0" lang="fr-FR" sz="2400" i="0" u="none" strike="noStrike" kern="1200" cap="none" spc="0" normalizeH="0" noProof="0" dirty="0" smtClean="0">
                <a:ln>
                  <a:noFill/>
                </a:ln>
                <a:effectLst/>
                <a:uLnTx/>
                <a:uFillTx/>
                <a:latin typeface="Times New Roman" pitchFamily="18" charset="0"/>
                <a:ea typeface="+mn-ea"/>
                <a:cs typeface="Times New Roman" pitchFamily="18" charset="0"/>
              </a:rPr>
              <a:t> </a:t>
            </a: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2400" b="1" i="0" u="none" strike="noStrike" kern="1200" cap="none" spc="0" normalizeH="0" baseline="0" noProof="0" dirty="0" smtClean="0">
              <a:ln>
                <a:noFill/>
              </a:ln>
              <a:solidFill>
                <a:srgbClr val="0000FF"/>
              </a:solidFill>
              <a:effectLst/>
              <a:uLnTx/>
              <a:uFillTx/>
              <a:latin typeface="Times New Roman" pitchFamily="18" charset="0"/>
              <a:ea typeface="+mn-ea"/>
              <a:cs typeface="Times New Roman" pitchFamily="18" charset="0"/>
            </a:endParaRPr>
          </a:p>
        </p:txBody>
      </p:sp>
      <p:sp>
        <p:nvSpPr>
          <p:cNvPr id="7" name="Sous-titre 2"/>
          <p:cNvSpPr txBox="1">
            <a:spLocks/>
          </p:cNvSpPr>
          <p:nvPr/>
        </p:nvSpPr>
        <p:spPr>
          <a:xfrm>
            <a:off x="1785918" y="6286496"/>
            <a:ext cx="4286280" cy="571504"/>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2400" dirty="0" smtClean="0">
                <a:latin typeface="Times New Roman" pitchFamily="18" charset="0"/>
                <a:cs typeface="Times New Roman" pitchFamily="18" charset="0"/>
              </a:rPr>
              <a:t>Année académique: 2009/2010</a:t>
            </a:r>
            <a:r>
              <a:rPr lang="fr-FR" sz="2400" dirty="0" smtClean="0">
                <a:solidFill>
                  <a:srgbClr val="0000FF"/>
                </a:solidFill>
                <a:latin typeface="Times New Roman" pitchFamily="18" charset="0"/>
                <a:cs typeface="Times New Roman" pitchFamily="18" charset="0"/>
              </a:rPr>
              <a:t>	</a:t>
            </a:r>
            <a:endParaRPr kumimoji="0" lang="fr-FR" sz="2400" i="0" u="none" strike="noStrike" kern="1200" cap="none" spc="0" normalizeH="0" baseline="0" noProof="0" dirty="0" smtClean="0">
              <a:ln>
                <a:noFill/>
              </a:ln>
              <a:solidFill>
                <a:srgbClr val="0000FF"/>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857232"/>
            <a:ext cx="8143932" cy="928686"/>
          </a:xfrm>
        </p:spPr>
        <p:txBody>
          <a:bodyPr>
            <a:normAutofit fontScale="90000"/>
          </a:bodyPr>
          <a:lstStyle/>
          <a:p>
            <a:r>
              <a:rPr lang="fr-FR" sz="4000" b="1" dirty="0" smtClean="0"/>
              <a:t/>
            </a:r>
            <a:br>
              <a:rPr lang="fr-FR" sz="4000" b="1" dirty="0" smtClean="0"/>
            </a:br>
            <a:r>
              <a:rPr lang="fr-FR" sz="4000" b="1" dirty="0" smtClean="0"/>
              <a:t>Equation du</a:t>
            </a:r>
            <a:r>
              <a:rPr lang="fr-FR" sz="3600" b="1" dirty="0" smtClean="0"/>
              <a:t> couple électromagnétique :</a:t>
            </a:r>
            <a:r>
              <a:rPr lang="fr-FR" dirty="0" smtClean="0"/>
              <a:t/>
            </a:r>
            <a:br>
              <a:rPr lang="fr-FR" dirty="0" smtClean="0"/>
            </a:br>
            <a:endParaRPr lang="fr-FR" dirty="0"/>
          </a:p>
        </p:txBody>
      </p:sp>
      <p:pic>
        <p:nvPicPr>
          <p:cNvPr id="4098" name="Picture 2"/>
          <p:cNvPicPr>
            <a:picLocks noGrp="1" noChangeAspect="1" noChangeArrowheads="1"/>
          </p:cNvPicPr>
          <p:nvPr>
            <p:ph idx="1"/>
          </p:nvPr>
        </p:nvPicPr>
        <p:blipFill>
          <a:blip r:embed="rId2"/>
          <a:srcRect/>
          <a:stretch>
            <a:fillRect/>
          </a:stretch>
        </p:blipFill>
        <p:spPr bwMode="auto">
          <a:xfrm>
            <a:off x="1285852" y="2071678"/>
            <a:ext cx="5524519" cy="571502"/>
          </a:xfrm>
          <a:prstGeom prst="rect">
            <a:avLst/>
          </a:prstGeom>
          <a:noFill/>
          <a:ln w="9525">
            <a:noFill/>
            <a:miter lim="800000"/>
            <a:headEnd/>
            <a:tailEnd/>
          </a:ln>
          <a:effectLst/>
        </p:spPr>
      </p:pic>
      <p:sp>
        <p:nvSpPr>
          <p:cNvPr id="8" name="Titre 1"/>
          <p:cNvSpPr txBox="1">
            <a:spLocks/>
          </p:cNvSpPr>
          <p:nvPr/>
        </p:nvSpPr>
        <p:spPr>
          <a:xfrm>
            <a:off x="1142976" y="2928934"/>
            <a:ext cx="3929090" cy="928686"/>
          </a:xfrm>
          <a:prstGeom prst="rect">
            <a:avLst/>
          </a:prstGeom>
        </p:spPr>
        <p:txBody>
          <a:bodyPr vert="horz" lIns="91440" tIns="45720" rIns="91440" bIns="45720" rtlCol="0" anchor="ctr">
            <a:normAutofit fontScale="3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000" b="1" i="0" u="none" strike="noStrike" kern="1200" cap="none" spc="0" normalizeH="0" baseline="0" noProof="0" dirty="0" smtClean="0">
                <a:ln>
                  <a:noFill/>
                </a:ln>
                <a:solidFill>
                  <a:schemeClr val="tx1"/>
                </a:solidFill>
                <a:effectLst/>
                <a:uLnTx/>
                <a:uFillTx/>
                <a:latin typeface="+mj-lt"/>
                <a:ea typeface="+mj-ea"/>
                <a:cs typeface="+mj-cs"/>
              </a:rPr>
              <a:t/>
            </a:r>
            <a:br>
              <a:rPr kumimoji="0" lang="fr-FR" sz="4000" b="1" i="0" u="none" strike="noStrike" kern="1200" cap="none" spc="0" normalizeH="0" baseline="0" noProof="0" dirty="0" smtClean="0">
                <a:ln>
                  <a:noFill/>
                </a:ln>
                <a:solidFill>
                  <a:schemeClr val="tx1"/>
                </a:solidFill>
                <a:effectLst/>
                <a:uLnTx/>
                <a:uFillTx/>
                <a:latin typeface="+mj-lt"/>
                <a:ea typeface="+mj-ea"/>
                <a:cs typeface="+mj-cs"/>
              </a:rPr>
            </a:br>
            <a:r>
              <a:rPr kumimoji="0" lang="fr-FR" sz="8500" b="1" i="0" u="none" strike="noStrike" kern="1200" cap="none" spc="0" normalizeH="0" baseline="0" noProof="0" dirty="0" smtClean="0">
                <a:ln>
                  <a:noFill/>
                </a:ln>
                <a:solidFill>
                  <a:schemeClr val="tx1"/>
                </a:solidFill>
                <a:effectLst/>
                <a:uLnTx/>
                <a:uFillTx/>
                <a:latin typeface="+mj-lt"/>
                <a:ea typeface="+mj-ea"/>
                <a:cs typeface="+mj-cs"/>
              </a:rPr>
              <a:t>Equation mécanique:</a:t>
            </a:r>
            <a:r>
              <a:rPr kumimoji="0" lang="fr-FR" sz="4400" b="0" i="0" u="none" strike="noStrike" kern="1200" cap="none" spc="0" normalizeH="0" baseline="0" noProof="0" dirty="0" smtClean="0">
                <a:ln>
                  <a:noFill/>
                </a:ln>
                <a:solidFill>
                  <a:schemeClr val="tx1"/>
                </a:solidFill>
                <a:effectLst/>
                <a:uLnTx/>
                <a:uFillTx/>
                <a:latin typeface="+mj-lt"/>
                <a:ea typeface="+mj-ea"/>
                <a:cs typeface="+mj-cs"/>
              </a:rPr>
              <a:t/>
            </a:r>
            <a:br>
              <a:rPr kumimoji="0" lang="fr-FR" sz="4400" b="0" i="0" u="none" strike="noStrike" kern="1200" cap="none" spc="0" normalizeH="0" baseline="0" noProof="0" dirty="0" smtClean="0">
                <a:ln>
                  <a:noFill/>
                </a:ln>
                <a:solidFill>
                  <a:schemeClr val="tx1"/>
                </a:solidFill>
                <a:effectLst/>
                <a:uLnTx/>
                <a:uFillTx/>
                <a:latin typeface="+mj-lt"/>
                <a:ea typeface="+mj-ea"/>
                <a:cs typeface="+mj-cs"/>
              </a:rPr>
            </a:br>
            <a:endParaRPr kumimoji="0" lang="fr-FR" sz="4400" b="0" i="0" u="none" strike="noStrike" kern="1200" cap="none" spc="0" normalizeH="0" baseline="0" noProof="0" dirty="0">
              <a:ln>
                <a:noFill/>
              </a:ln>
              <a:solidFill>
                <a:schemeClr val="tx1"/>
              </a:solidFill>
              <a:effectLst/>
              <a:uLnTx/>
              <a:uFillTx/>
              <a:latin typeface="+mj-lt"/>
              <a:ea typeface="+mj-ea"/>
              <a:cs typeface="+mj-cs"/>
            </a:endParaRPr>
          </a:p>
        </p:txBody>
      </p:sp>
      <p:pic>
        <p:nvPicPr>
          <p:cNvPr id="4100" name="Picture 4"/>
          <p:cNvPicPr>
            <a:picLocks noChangeAspect="1" noChangeArrowheads="1"/>
          </p:cNvPicPr>
          <p:nvPr/>
        </p:nvPicPr>
        <p:blipFill>
          <a:blip r:embed="rId3"/>
          <a:srcRect/>
          <a:stretch>
            <a:fillRect/>
          </a:stretch>
        </p:blipFill>
        <p:spPr bwMode="auto">
          <a:xfrm>
            <a:off x="1428728" y="4357694"/>
            <a:ext cx="2516708" cy="53816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Schéma équivalent de la machine synchrone</a:t>
            </a:r>
            <a:endParaRPr lang="fr-FR" dirty="0"/>
          </a:p>
        </p:txBody>
      </p:sp>
      <p:pic>
        <p:nvPicPr>
          <p:cNvPr id="1026" name="Picture 2"/>
          <p:cNvPicPr>
            <a:picLocks noGrp="1" noChangeAspect="1" noChangeArrowheads="1"/>
          </p:cNvPicPr>
          <p:nvPr>
            <p:ph idx="1"/>
          </p:nvPr>
        </p:nvPicPr>
        <p:blipFill>
          <a:blip r:embed="rId2"/>
          <a:srcRect/>
          <a:stretch>
            <a:fillRect/>
          </a:stretch>
        </p:blipFill>
        <p:spPr bwMode="auto">
          <a:xfrm>
            <a:off x="2071670" y="2143116"/>
            <a:ext cx="4921508" cy="349636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Schéma équivalent de la machine synchrone</a:t>
            </a:r>
            <a:endParaRPr lang="fr-FR" dirty="0"/>
          </a:p>
        </p:txBody>
      </p:sp>
      <p:pic>
        <p:nvPicPr>
          <p:cNvPr id="2050" name="Picture 2"/>
          <p:cNvPicPr>
            <a:picLocks noGrp="1" noChangeAspect="1" noChangeArrowheads="1"/>
          </p:cNvPicPr>
          <p:nvPr>
            <p:ph idx="1"/>
          </p:nvPr>
        </p:nvPicPr>
        <p:blipFill>
          <a:blip r:embed="rId2"/>
          <a:srcRect/>
          <a:stretch>
            <a:fillRect/>
          </a:stretch>
        </p:blipFill>
        <p:spPr bwMode="auto">
          <a:xfrm>
            <a:off x="1881187" y="2105819"/>
            <a:ext cx="5381625" cy="35147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fr-FR" dirty="0" smtClean="0">
                <a:solidFill>
                  <a:srgbClr val="0000FF"/>
                </a:solidFill>
                <a:latin typeface="Times New Roman" pitchFamily="18" charset="0"/>
                <a:cs typeface="Times New Roman" pitchFamily="18" charset="0"/>
              </a:rPr>
              <a:t>Commande des courants dans le repère de Park</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endParaRPr lang="fr-FR" dirty="0" smtClean="0"/>
          </a:p>
          <a:p>
            <a:r>
              <a:rPr lang="fr-FR" dirty="0" smtClean="0"/>
              <a:t>Comme le montrent les expressions ,le couple électromagnétique est fonction de trois courants  Id, Iq et If quelle que soit la vitesse de rotation. Pour contrôler le couple on commence donc par réguler ces courants. </a:t>
            </a:r>
          </a:p>
          <a:p>
            <a:pPr>
              <a:buNone/>
            </a:pPr>
            <a:endParaRPr lang="fr-FR" dirty="0"/>
          </a:p>
        </p:txBody>
      </p:sp>
      <p:pic>
        <p:nvPicPr>
          <p:cNvPr id="4" name="Picture 2"/>
          <p:cNvPicPr>
            <a:picLocks noChangeAspect="1" noChangeArrowheads="1"/>
          </p:cNvPicPr>
          <p:nvPr/>
        </p:nvPicPr>
        <p:blipFill>
          <a:blip r:embed="rId2"/>
          <a:srcRect/>
          <a:stretch>
            <a:fillRect/>
          </a:stretch>
        </p:blipFill>
        <p:spPr bwMode="auto">
          <a:xfrm>
            <a:off x="1643042" y="5072074"/>
            <a:ext cx="5524519" cy="57150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dirty="0" smtClean="0"/>
              <a:t>Schéma de la commande des courants du moteur synchrone</a:t>
            </a:r>
            <a:endParaRPr lang="fr-FR" sz="3600" dirty="0"/>
          </a:p>
        </p:txBody>
      </p:sp>
      <p:pic>
        <p:nvPicPr>
          <p:cNvPr id="4" name="Espace réservé du contenu 3"/>
          <p:cNvPicPr>
            <a:picLocks noGrp="1"/>
          </p:cNvPicPr>
          <p:nvPr>
            <p:ph idx="1"/>
          </p:nvPr>
        </p:nvPicPr>
        <p:blipFill>
          <a:blip r:embed="rId2"/>
          <a:srcRect/>
          <a:stretch>
            <a:fillRect/>
          </a:stretch>
        </p:blipFill>
        <p:spPr bwMode="auto">
          <a:xfrm>
            <a:off x="1500166" y="2285992"/>
            <a:ext cx="6143668" cy="3571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
            </a:r>
            <a:br>
              <a:rPr lang="fr-FR" b="1" dirty="0" smtClean="0"/>
            </a:br>
            <a:r>
              <a:rPr lang="fr-FR" sz="4000" b="1" dirty="0" smtClean="0">
                <a:solidFill>
                  <a:srgbClr val="0000FF"/>
                </a:solidFill>
              </a:rPr>
              <a:t>Commande classique à couple et à excitation maximum</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r>
              <a:rPr lang="fr-FR" dirty="0" smtClean="0">
                <a:latin typeface="Times New Roman" pitchFamily="18" charset="0"/>
                <a:cs typeface="Times New Roman" pitchFamily="18" charset="0"/>
              </a:rPr>
              <a:t>Pour la commande dite à couple maximum, elle consiste à maintenir la fem en phase avec le courant au stator ce qui implique une condition sur la composante Id, en l’occurrence Id=0.</a:t>
            </a:r>
          </a:p>
          <a:p>
            <a:r>
              <a:rPr lang="fr-FR" dirty="0" smtClean="0">
                <a:latin typeface="Times New Roman" pitchFamily="18" charset="0"/>
                <a:cs typeface="Times New Roman" pitchFamily="18" charset="0"/>
              </a:rPr>
              <a:t>Pour la commande de l’excitation ,la manière la plus simple consiste à maintenir une excitation constante jusqu’à la pleine tension.</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dirty="0"/>
          </a:p>
        </p:txBody>
      </p:sp>
      <p:sp>
        <p:nvSpPr>
          <p:cNvPr id="3" name="Espace réservé du contenu 2"/>
          <p:cNvSpPr>
            <a:spLocks noGrp="1"/>
          </p:cNvSpPr>
          <p:nvPr>
            <p:ph idx="1"/>
          </p:nvPr>
        </p:nvSpPr>
        <p:spPr/>
        <p:txBody>
          <a:bodyPr/>
          <a:lstStyle/>
          <a:p>
            <a:r>
              <a:rPr lang="fr-FR" dirty="0" smtClean="0"/>
              <a:t>Si une montée en vitesse est prévue, comme c’est généralement le cas de la traction automobile, une décroissance de l’excitation est calculée de façon à pouvoir augmenter la vitesse à tension maximum constante .</a:t>
            </a:r>
          </a:p>
          <a:p>
            <a:r>
              <a:rPr lang="fr-FR" dirty="0" smtClean="0"/>
              <a:t>Soi schématiquement : </a:t>
            </a: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dirty="0" smtClean="0"/>
              <a:t>Allure de l’excitation en fonction de la vitesse de rotation et la tension au stator de la machine</a:t>
            </a:r>
            <a:endParaRPr lang="fr-FR" sz="2800" dirty="0"/>
          </a:p>
        </p:txBody>
      </p:sp>
      <p:pic>
        <p:nvPicPr>
          <p:cNvPr id="4" name="Espace réservé du contenu 3"/>
          <p:cNvPicPr>
            <a:picLocks noGrp="1"/>
          </p:cNvPicPr>
          <p:nvPr>
            <p:ph idx="1"/>
          </p:nvPr>
        </p:nvPicPr>
        <p:blipFill>
          <a:blip r:embed="rId2"/>
          <a:srcRect/>
          <a:stretch>
            <a:fillRect/>
          </a:stretch>
        </p:blipFill>
        <p:spPr bwMode="auto">
          <a:xfrm>
            <a:off x="428596" y="1785926"/>
            <a:ext cx="8358246" cy="421484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avantage</a:t>
            </a:r>
            <a:endParaRPr lang="fr-FR" dirty="0"/>
          </a:p>
        </p:txBody>
      </p:sp>
      <p:sp>
        <p:nvSpPr>
          <p:cNvPr id="3" name="Espace réservé du contenu 2"/>
          <p:cNvSpPr>
            <a:spLocks noGrp="1"/>
          </p:cNvSpPr>
          <p:nvPr>
            <p:ph idx="1"/>
          </p:nvPr>
        </p:nvSpPr>
        <p:spPr/>
        <p:txBody>
          <a:bodyPr/>
          <a:lstStyle/>
          <a:p>
            <a:r>
              <a:rPr lang="fr-FR" dirty="0" smtClean="0"/>
              <a:t>La plus grande avantage de cette méthode de commande  est sa simplicité. Elle est facile à mettre en œuvre et demande peu de ressources de calcul en ligne .  </a:t>
            </a:r>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fr-FR" dirty="0" smtClean="0">
                <a:solidFill>
                  <a:srgbClr val="0000FF"/>
                </a:solidFill>
                <a:latin typeface="Times New Roman" pitchFamily="18" charset="0"/>
                <a:cs typeface="Times New Roman" pitchFamily="18" charset="0"/>
              </a:rPr>
              <a:t>Utilisation de la MS dans la traction électrique et hybride</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endParaRPr lang="fr-FR" dirty="0"/>
          </a:p>
        </p:txBody>
      </p:sp>
      <p:sp>
        <p:nvSpPr>
          <p:cNvPr id="3" name="Espace réservé du contenu 2"/>
          <p:cNvSpPr>
            <a:spLocks noGrp="1"/>
          </p:cNvSpPr>
          <p:nvPr>
            <p:ph idx="1"/>
          </p:nvPr>
        </p:nvSpPr>
        <p:spPr/>
        <p:txBody>
          <a:bodyPr/>
          <a:lstStyle/>
          <a:p>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1000108"/>
          </a:xfrm>
        </p:spPr>
        <p:txBody>
          <a:bodyPr>
            <a:normAutofit/>
          </a:bodyPr>
          <a:lstStyle/>
          <a:p>
            <a:r>
              <a:rPr lang="fr-FR" sz="4000" b="1" dirty="0" smtClean="0">
                <a:solidFill>
                  <a:srgbClr val="0000FF"/>
                </a:solidFill>
                <a:latin typeface="Times New Roman" pitchFamily="18" charset="0"/>
                <a:cs typeface="Times New Roman" pitchFamily="18" charset="0"/>
              </a:rPr>
              <a:t>PLAN</a:t>
            </a:r>
            <a:endParaRPr lang="fr-FR" sz="4000" b="1" dirty="0">
              <a:solidFill>
                <a:srgbClr val="0000FF"/>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500034" y="928670"/>
            <a:ext cx="8643966" cy="5929330"/>
          </a:xfrm>
        </p:spPr>
        <p:txBody>
          <a:bodyPr>
            <a:normAutofit fontScale="70000" lnSpcReduction="20000"/>
          </a:bodyPr>
          <a:lstStyle/>
          <a:p>
            <a:r>
              <a:rPr lang="fr-FR" sz="5700" dirty="0"/>
              <a:t>I</a:t>
            </a:r>
            <a:r>
              <a:rPr lang="fr-FR" sz="5700" dirty="0" smtClean="0"/>
              <a:t>ntroduction</a:t>
            </a:r>
          </a:p>
          <a:p>
            <a:r>
              <a:rPr lang="fr-FR" sz="5700" dirty="0" smtClean="0"/>
              <a:t>Modélisation de la Machine synchrone</a:t>
            </a:r>
          </a:p>
          <a:p>
            <a:r>
              <a:rPr lang="fr-FR" sz="5700" dirty="0" smtClean="0">
                <a:cs typeface="Times New Roman" pitchFamily="18" charset="0"/>
              </a:rPr>
              <a:t> Commande </a:t>
            </a:r>
            <a:r>
              <a:rPr lang="fr-FR" sz="5700" dirty="0">
                <a:cs typeface="Times New Roman" pitchFamily="18" charset="0"/>
              </a:rPr>
              <a:t>des courants dans le repère de </a:t>
            </a:r>
            <a:r>
              <a:rPr lang="fr-FR" sz="5700" dirty="0" smtClean="0">
                <a:cs typeface="Times New Roman" pitchFamily="18" charset="0"/>
              </a:rPr>
              <a:t>Park</a:t>
            </a:r>
          </a:p>
          <a:p>
            <a:r>
              <a:rPr lang="fr-FR" sz="5700" dirty="0" smtClean="0">
                <a:cs typeface="Times New Roman" pitchFamily="18" charset="0"/>
              </a:rPr>
              <a:t>Commande </a:t>
            </a:r>
            <a:r>
              <a:rPr lang="fr-FR" sz="5700" dirty="0">
                <a:cs typeface="Times New Roman" pitchFamily="18" charset="0"/>
              </a:rPr>
              <a:t>classique à couple et à excitation </a:t>
            </a:r>
            <a:r>
              <a:rPr lang="fr-FR" sz="5700" dirty="0" smtClean="0">
                <a:cs typeface="Times New Roman" pitchFamily="18" charset="0"/>
              </a:rPr>
              <a:t>maximum</a:t>
            </a:r>
          </a:p>
          <a:p>
            <a:r>
              <a:rPr lang="fr-FR" sz="5700" dirty="0" smtClean="0">
                <a:cs typeface="Times New Roman" pitchFamily="18" charset="0"/>
              </a:rPr>
              <a:t>Utilisation </a:t>
            </a:r>
            <a:r>
              <a:rPr lang="fr-FR" sz="5700" dirty="0">
                <a:cs typeface="Times New Roman" pitchFamily="18" charset="0"/>
              </a:rPr>
              <a:t>de la MS dans la traction électrique et hybride</a:t>
            </a:r>
          </a:p>
          <a:p>
            <a:r>
              <a:rPr lang="fr-FR" sz="5700" dirty="0" smtClean="0"/>
              <a:t>Conclusion</a:t>
            </a:r>
            <a:r>
              <a:rPr lang="fr-FR" sz="5700" b="1" dirty="0"/>
              <a:t>	</a:t>
            </a:r>
            <a:endParaRPr lang="fr-FR" sz="5700" dirty="0"/>
          </a:p>
          <a:p>
            <a:endParaRPr lang="fr-FR" sz="2800" dirty="0">
              <a:latin typeface="Times New Roman" pitchFamily="18" charset="0"/>
              <a:cs typeface="Times New Roman" pitchFamily="18" charset="0"/>
            </a:endParaRPr>
          </a:p>
          <a:p>
            <a:endParaRPr lang="fr-FR" dirty="0">
              <a:latin typeface="Times New Roman" pitchFamily="18" charset="0"/>
              <a:cs typeface="Times New Roman" pitchFamily="18" charset="0"/>
            </a:endParaRPr>
          </a:p>
          <a:p>
            <a:pPr lvl="1">
              <a:buNone/>
            </a:pPr>
            <a:endParaRPr lang="fr-FR" dirty="0" smtClean="0">
              <a:latin typeface="Times New Roman" pitchFamily="18" charset="0"/>
              <a:cs typeface="Times New Roman" pitchFamily="18" charset="0"/>
            </a:endParaRPr>
          </a:p>
          <a:p>
            <a:pPr lvl="1">
              <a:buNone/>
            </a:pPr>
            <a:endParaRPr lang="fr-FR" dirty="0">
              <a:latin typeface="Times New Roman" pitchFamily="18" charset="0"/>
              <a:cs typeface="Times New Roman" pitchFamily="18" charset="0"/>
            </a:endParaRPr>
          </a:p>
          <a:p>
            <a:pPr lvl="1"/>
            <a:endParaRPr lang="fr-FR" dirty="0" smtClean="0">
              <a:latin typeface="Times New Roman" pitchFamily="18" charset="0"/>
              <a:cs typeface="Times New Roman" pitchFamily="18" charset="0"/>
            </a:endParaRPr>
          </a:p>
          <a:p>
            <a:pPr lvl="1"/>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
            </a:r>
            <a:br>
              <a:rPr lang="fr-FR" b="1" dirty="0" smtClean="0"/>
            </a:br>
            <a:r>
              <a:rPr lang="fr-FR" b="1" dirty="0" smtClean="0">
                <a:solidFill>
                  <a:srgbClr val="0000FF"/>
                </a:solidFill>
              </a:rPr>
              <a:t>La traction électrique</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lnSpcReduction="10000"/>
          </a:bodyPr>
          <a:lstStyle/>
          <a:p>
            <a:r>
              <a:rPr lang="fr-FR" dirty="0" smtClean="0">
                <a:latin typeface="Times New Roman" pitchFamily="18" charset="0"/>
                <a:cs typeface="Times New Roman" pitchFamily="18" charset="0"/>
              </a:rPr>
              <a:t>Il existe plusieurs types de motorisation électrique. A l’heure actuelle les MCC, et plus particulièrement à excitation séparée,occupent une grande place sur le marché. Ce types de machine est facile à  commander. Hélas, l’usure introduite par les balais, ses faibles rendements et puissance massique, ainsi que sa vitesse limitée, ont conduit les différents industrielles à se diriger vers les machines alternatives triphasées.</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714356"/>
            <a:ext cx="8229600" cy="1143000"/>
          </a:xfrm>
        </p:spPr>
        <p:txBody>
          <a:bodyPr>
            <a:noAutofit/>
          </a:bodyPr>
          <a:lstStyle/>
          <a:p>
            <a:r>
              <a:rPr lang="fr-FR" sz="3200" dirty="0" smtClean="0">
                <a:latin typeface="Times New Roman" pitchFamily="18" charset="0"/>
                <a:cs typeface="Times New Roman" pitchFamily="18" charset="0"/>
              </a:rPr>
              <a:t/>
            </a:r>
            <a:br>
              <a:rPr lang="fr-FR" sz="3200" dirty="0" smtClean="0">
                <a:latin typeface="Times New Roman" pitchFamily="18" charset="0"/>
                <a:cs typeface="Times New Roman" pitchFamily="18" charset="0"/>
              </a:rPr>
            </a:br>
            <a:r>
              <a:rPr lang="fr-FR" sz="3200" dirty="0" smtClean="0">
                <a:latin typeface="Times New Roman" pitchFamily="18" charset="0"/>
                <a:cs typeface="Times New Roman" pitchFamily="18" charset="0"/>
              </a:rPr>
              <a:t>Quatre principaux types de machine utilisés : </a:t>
            </a:r>
            <a:endParaRPr lang="fr-FR" sz="3200" dirty="0">
              <a:latin typeface="Times New Roman" pitchFamily="18" charset="0"/>
              <a:cs typeface="Times New Roman" pitchFamily="18" charset="0"/>
            </a:endParaRPr>
          </a:p>
        </p:txBody>
      </p:sp>
      <p:sp>
        <p:nvSpPr>
          <p:cNvPr id="3" name="Espace réservé du contenu 2"/>
          <p:cNvSpPr>
            <a:spLocks noGrp="1"/>
          </p:cNvSpPr>
          <p:nvPr>
            <p:ph idx="1"/>
          </p:nvPr>
        </p:nvSpPr>
        <p:spPr/>
        <p:txBody>
          <a:bodyPr/>
          <a:lstStyle/>
          <a:p>
            <a:pPr>
              <a:buNone/>
            </a:pPr>
            <a:endParaRPr lang="fr-FR" dirty="0" smtClean="0"/>
          </a:p>
          <a:p>
            <a:r>
              <a:rPr lang="fr-FR" dirty="0" smtClean="0">
                <a:latin typeface="Times New Roman" pitchFamily="18" charset="0"/>
                <a:cs typeface="Times New Roman" pitchFamily="18" charset="0"/>
              </a:rPr>
              <a:t>Machine asynchrone.</a:t>
            </a:r>
          </a:p>
          <a:p>
            <a:r>
              <a:rPr lang="fr-FR" dirty="0" smtClean="0">
                <a:latin typeface="Times New Roman" pitchFamily="18" charset="0"/>
                <a:cs typeface="Times New Roman" pitchFamily="18" charset="0"/>
              </a:rPr>
              <a:t>Machine à reluctance variable.</a:t>
            </a:r>
          </a:p>
          <a:p>
            <a:r>
              <a:rPr lang="fr-FR" dirty="0" smtClean="0">
                <a:latin typeface="Times New Roman" pitchFamily="18" charset="0"/>
                <a:cs typeface="Times New Roman" pitchFamily="18" charset="0"/>
              </a:rPr>
              <a:t>Machine synchrone à aimants permanents.</a:t>
            </a:r>
          </a:p>
          <a:p>
            <a:r>
              <a:rPr lang="fr-FR" dirty="0" smtClean="0">
                <a:latin typeface="Times New Roman" pitchFamily="18" charset="0"/>
                <a:cs typeface="Times New Roman" pitchFamily="18" charset="0"/>
              </a:rPr>
              <a:t>Machine synchrone à rotor bobiné.</a:t>
            </a:r>
          </a:p>
          <a:p>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fr-FR" b="1" dirty="0" smtClean="0"/>
              <a:t/>
            </a:r>
            <a:br>
              <a:rPr lang="fr-FR" b="1" dirty="0" smtClean="0"/>
            </a:br>
            <a:r>
              <a:rPr lang="fr-FR" b="1" dirty="0" smtClean="0"/>
              <a:t>		</a:t>
            </a:r>
            <a:r>
              <a:rPr lang="fr-FR" sz="4000" b="1" dirty="0" smtClean="0">
                <a:solidFill>
                  <a:srgbClr val="0000FF"/>
                </a:solidFill>
                <a:latin typeface="Times New Roman" pitchFamily="18" charset="0"/>
                <a:cs typeface="Times New Roman" pitchFamily="18" charset="0"/>
              </a:rPr>
              <a:t>Véhicules électriques</a:t>
            </a:r>
            <a:br>
              <a:rPr lang="fr-FR" sz="4000" b="1" dirty="0" smtClean="0">
                <a:solidFill>
                  <a:srgbClr val="0000FF"/>
                </a:solidFill>
                <a:latin typeface="Times New Roman" pitchFamily="18" charset="0"/>
                <a:cs typeface="Times New Roman" pitchFamily="18" charset="0"/>
              </a:rPr>
            </a:br>
            <a:r>
              <a:rPr lang="fr-FR" sz="3600" b="1" dirty="0" smtClean="0">
                <a:latin typeface="Times New Roman" pitchFamily="18" charset="0"/>
                <a:cs typeface="Times New Roman" pitchFamily="18" charset="0"/>
              </a:rPr>
              <a:t> Définition </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r>
              <a:rPr lang="fr-FR" dirty="0" smtClean="0">
                <a:latin typeface="Times New Roman" pitchFamily="18" charset="0"/>
                <a:cs typeface="Times New Roman" pitchFamily="18" charset="0"/>
              </a:rPr>
              <a:t>Une voiture électrique est une automobile mue par la force électromotrice de moteurs électriques, alimentée par une batterie d'accumulateurs.</a:t>
            </a:r>
          </a:p>
          <a:p>
            <a:r>
              <a:rPr lang="fr-FR" dirty="0" smtClean="0">
                <a:latin typeface="Times New Roman" pitchFamily="18" charset="0"/>
                <a:cs typeface="Times New Roman" pitchFamily="18" charset="0"/>
              </a:rPr>
              <a:t>Le véhicule électrique se destine tout naturellement  à un usage urbain ou les différents trajets des utilisateurs seront  peu élevés en kilométrage.</a:t>
            </a:r>
          </a:p>
          <a:p>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85728"/>
            <a:ext cx="8229600" cy="1143000"/>
          </a:xfrm>
        </p:spPr>
        <p:txBody>
          <a:bodyPr>
            <a:normAutofit fontScale="90000"/>
          </a:bodyPr>
          <a:lstStyle/>
          <a:p>
            <a:r>
              <a:rPr lang="fr-FR" b="1" dirty="0" smtClean="0"/>
              <a:t/>
            </a:r>
            <a:br>
              <a:rPr lang="fr-FR" b="1" dirty="0" smtClean="0"/>
            </a:br>
            <a:r>
              <a:rPr lang="fr-FR" sz="4000" b="1" dirty="0" smtClean="0">
                <a:latin typeface="Times New Roman" pitchFamily="18" charset="0"/>
                <a:cs typeface="Times New Roman" pitchFamily="18" charset="0"/>
              </a:rPr>
              <a:t>Exemple de réalisation</a:t>
            </a:r>
            <a:r>
              <a:rPr lang="fr-FR" dirty="0" smtClean="0"/>
              <a:t/>
            </a:r>
            <a:br>
              <a:rPr lang="fr-FR" dirty="0" smtClean="0"/>
            </a:br>
            <a:endParaRPr lang="fr-FR" dirty="0"/>
          </a:p>
        </p:txBody>
      </p:sp>
      <p:pic>
        <p:nvPicPr>
          <p:cNvPr id="4" name="Espace réservé du contenu 3"/>
          <p:cNvPicPr>
            <a:picLocks noGrp="1"/>
          </p:cNvPicPr>
          <p:nvPr>
            <p:ph idx="1"/>
          </p:nvPr>
        </p:nvPicPr>
        <p:blipFill>
          <a:blip r:embed="rId2"/>
          <a:srcRect/>
          <a:stretch>
            <a:fillRect/>
          </a:stretch>
        </p:blipFill>
        <p:spPr bwMode="auto">
          <a:xfrm>
            <a:off x="1500166" y="1785926"/>
            <a:ext cx="6429420" cy="45005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latin typeface="Times New Roman" pitchFamily="18" charset="0"/>
                <a:cs typeface="Times New Roman" pitchFamily="18" charset="0"/>
              </a:rPr>
              <a:t>Le véhicule électrique Ion (Peugeot)</a:t>
            </a:r>
            <a:endParaRPr lang="fr-FR" sz="3200" dirty="0">
              <a:latin typeface="Times New Roman" pitchFamily="18" charset="0"/>
              <a:cs typeface="Times New Roman" pitchFamily="18" charset="0"/>
            </a:endParaRPr>
          </a:p>
        </p:txBody>
      </p:sp>
      <p:pic>
        <p:nvPicPr>
          <p:cNvPr id="4" name="Espace réservé du contenu 3"/>
          <p:cNvPicPr>
            <a:picLocks noGrp="1"/>
          </p:cNvPicPr>
          <p:nvPr>
            <p:ph idx="1"/>
          </p:nvPr>
        </p:nvPicPr>
        <p:blipFill>
          <a:blip r:embed="rId2"/>
          <a:srcRect/>
          <a:stretch>
            <a:fillRect/>
          </a:stretch>
        </p:blipFill>
        <p:spPr bwMode="auto">
          <a:xfrm>
            <a:off x="1857356" y="2071678"/>
            <a:ext cx="5072098" cy="3643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fr-FR" b="1" dirty="0" smtClean="0">
                <a:solidFill>
                  <a:srgbClr val="0000FF"/>
                </a:solidFill>
              </a:rPr>
              <a:t>		</a:t>
            </a:r>
            <a:r>
              <a:rPr lang="fr-FR" sz="4000" b="1" dirty="0" smtClean="0">
                <a:solidFill>
                  <a:srgbClr val="0000FF"/>
                </a:solidFill>
                <a:latin typeface="Times New Roman" pitchFamily="18" charset="0"/>
                <a:cs typeface="Times New Roman" pitchFamily="18" charset="0"/>
              </a:rPr>
              <a:t>Véhicules hybrides</a:t>
            </a:r>
            <a:r>
              <a:rPr lang="fr-FR" dirty="0" smtClean="0"/>
              <a:t/>
            </a:r>
            <a:br>
              <a:rPr lang="fr-FR" dirty="0" smtClean="0"/>
            </a:br>
            <a:r>
              <a:rPr lang="fr-FR" sz="3600" b="1" dirty="0" smtClean="0">
                <a:latin typeface="Times New Roman" pitchFamily="18" charset="0"/>
                <a:cs typeface="Times New Roman" pitchFamily="18" charset="0"/>
              </a:rPr>
              <a:t> Définition </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p:txBody>
          <a:bodyPr/>
          <a:lstStyle/>
          <a:p>
            <a:r>
              <a:rPr lang="fr-FR" dirty="0" smtClean="0">
                <a:latin typeface="Times New Roman" pitchFamily="18" charset="0"/>
                <a:cs typeface="Times New Roman" pitchFamily="18" charset="0"/>
              </a:rPr>
              <a:t>Une automobile hybride est un véhicule faisant appel à plusieurs sources d'énergie distinctes pour se mouvoir.</a:t>
            </a:r>
          </a:p>
          <a:p>
            <a:r>
              <a:rPr lang="fr-FR" dirty="0" smtClean="0">
                <a:latin typeface="Times New Roman" pitchFamily="18" charset="0"/>
                <a:cs typeface="Times New Roman" pitchFamily="18" charset="0"/>
              </a:rPr>
              <a:t>On parle généralement de moteur hybride dans le cas de l'association d'un moteur thermique et d'un moteur électrique.</a:t>
            </a:r>
          </a:p>
          <a:p>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fr-FR" b="1" dirty="0" smtClean="0">
                <a:latin typeface="Times New Roman" pitchFamily="18" charset="0"/>
                <a:cs typeface="Times New Roman" pitchFamily="18" charset="0"/>
              </a:rPr>
              <a:t/>
            </a:r>
            <a:br>
              <a:rPr lang="fr-FR" b="1" dirty="0" smtClean="0">
                <a:latin typeface="Times New Roman" pitchFamily="18" charset="0"/>
                <a:cs typeface="Times New Roman" pitchFamily="18" charset="0"/>
              </a:rPr>
            </a:br>
            <a:r>
              <a:rPr lang="fr-FR" b="1" dirty="0" smtClean="0">
                <a:latin typeface="Times New Roman" pitchFamily="18" charset="0"/>
                <a:cs typeface="Times New Roman" pitchFamily="18" charset="0"/>
              </a:rPr>
              <a:t>	</a:t>
            </a:r>
            <a:br>
              <a:rPr lang="fr-FR" b="1" dirty="0" smtClean="0">
                <a:latin typeface="Times New Roman" pitchFamily="18" charset="0"/>
                <a:cs typeface="Times New Roman" pitchFamily="18" charset="0"/>
              </a:rPr>
            </a:br>
            <a:r>
              <a:rPr lang="fr-FR" b="1" dirty="0" smtClean="0">
                <a:latin typeface="Times New Roman" pitchFamily="18" charset="0"/>
                <a:cs typeface="Times New Roman" pitchFamily="18" charset="0"/>
              </a:rPr>
              <a:t>	</a:t>
            </a:r>
            <a:r>
              <a:rPr lang="fr-FR" sz="4000" b="1" dirty="0" smtClean="0">
                <a:latin typeface="Times New Roman" pitchFamily="18" charset="0"/>
                <a:cs typeface="Times New Roman" pitchFamily="18" charset="0"/>
              </a:rPr>
              <a:t>Types des véhicules hybrides</a:t>
            </a:r>
            <a:r>
              <a:rPr lang="fr-FR" sz="4000" b="1" dirty="0" smtClean="0">
                <a:solidFill>
                  <a:srgbClr val="0000FF"/>
                </a:solidFill>
                <a:latin typeface="Times New Roman" pitchFamily="18" charset="0"/>
                <a:cs typeface="Times New Roman" pitchFamily="18" charset="0"/>
              </a:rPr>
              <a:t/>
            </a:r>
            <a:br>
              <a:rPr lang="fr-FR" sz="4000" b="1" dirty="0" smtClean="0">
                <a:solidFill>
                  <a:srgbClr val="0000FF"/>
                </a:solidFill>
                <a:latin typeface="Times New Roman" pitchFamily="18" charset="0"/>
                <a:cs typeface="Times New Roman" pitchFamily="18" charset="0"/>
              </a:rPr>
            </a:br>
            <a:r>
              <a:rPr lang="fr-FR" b="1" dirty="0" smtClean="0">
                <a:latin typeface="Times New Roman" pitchFamily="18" charset="0"/>
                <a:cs typeface="Times New Roman" pitchFamily="18" charset="0"/>
              </a:rPr>
              <a:t/>
            </a:r>
            <a:br>
              <a:rPr lang="fr-FR" b="1" dirty="0" smtClean="0">
                <a:latin typeface="Times New Roman" pitchFamily="18" charset="0"/>
                <a:cs typeface="Times New Roman" pitchFamily="18" charset="0"/>
              </a:rPr>
            </a:br>
            <a:r>
              <a:rPr lang="fr-FR" sz="3600" b="1" dirty="0" smtClean="0">
                <a:latin typeface="Times New Roman" pitchFamily="18" charset="0"/>
                <a:cs typeface="Times New Roman" pitchFamily="18" charset="0"/>
              </a:rPr>
              <a:t>Véhicule hybride série</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endParaRPr lang="fr-FR" dirty="0" smtClean="0">
              <a:latin typeface="Times New Roman" pitchFamily="18" charset="0"/>
              <a:cs typeface="Times New Roman" pitchFamily="18" charset="0"/>
            </a:endParaRPr>
          </a:p>
          <a:p>
            <a:r>
              <a:rPr lang="fr-FR" dirty="0" smtClean="0">
                <a:latin typeface="Times New Roman" pitchFamily="18" charset="0"/>
                <a:cs typeface="Times New Roman" pitchFamily="18" charset="0"/>
              </a:rPr>
              <a:t>Dans ce cas la propulsion est intégralement assurée par un ou plusieurs moteurs électriques. L’alternateur entrainé par le moteur thermique essence ou diésel permet de recharger les batteries.</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latin typeface="Times New Roman" pitchFamily="18" charset="0"/>
                <a:cs typeface="Times New Roman" pitchFamily="18" charset="0"/>
              </a:rPr>
              <a:t>Schéma du véhicule hybride série</a:t>
            </a:r>
            <a:endParaRPr lang="fr-FR" sz="3200" dirty="0">
              <a:latin typeface="Times New Roman" pitchFamily="18" charset="0"/>
              <a:cs typeface="Times New Roman" pitchFamily="18" charset="0"/>
            </a:endParaRPr>
          </a:p>
        </p:txBody>
      </p:sp>
      <p:pic>
        <p:nvPicPr>
          <p:cNvPr id="4" name="Espace réservé du contenu 3"/>
          <p:cNvPicPr>
            <a:picLocks noGrp="1"/>
          </p:cNvPicPr>
          <p:nvPr>
            <p:ph idx="1"/>
          </p:nvPr>
        </p:nvPicPr>
        <p:blipFill>
          <a:blip r:embed="rId2"/>
          <a:srcRect/>
          <a:stretch>
            <a:fillRect/>
          </a:stretch>
        </p:blipFill>
        <p:spPr bwMode="auto">
          <a:xfrm>
            <a:off x="2714612" y="2071678"/>
            <a:ext cx="4357718" cy="321471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fr-FR" b="1" dirty="0" smtClean="0"/>
              <a:t/>
            </a:r>
            <a:br>
              <a:rPr lang="fr-FR" b="1" dirty="0" smtClean="0"/>
            </a:br>
            <a:r>
              <a:rPr lang="fr-FR" sz="4000" b="1" dirty="0" smtClean="0">
                <a:latin typeface="Times New Roman" pitchFamily="18" charset="0"/>
                <a:cs typeface="Times New Roman" pitchFamily="18" charset="0"/>
              </a:rPr>
              <a:t>Véhicule hybride parallèle</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r>
              <a:rPr lang="fr-FR" dirty="0" smtClean="0">
                <a:latin typeface="Times New Roman" pitchFamily="18" charset="0"/>
                <a:cs typeface="Times New Roman" pitchFamily="18" charset="0"/>
              </a:rPr>
              <a:t>Dans la structure parallèle, un moteur thermique est couplé à un moteur électrique constituant ainsi un double propulsion thermique et électrique.les moteurs peuvent fonctionner de manière simultanée ou alternativement. </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dirty="0" smtClean="0">
                <a:latin typeface="Times New Roman" pitchFamily="18" charset="0"/>
                <a:cs typeface="Times New Roman" pitchFamily="18" charset="0"/>
              </a:rPr>
              <a:t/>
            </a:r>
            <a:br>
              <a:rPr lang="fr-FR" sz="3600" dirty="0" smtClean="0">
                <a:latin typeface="Times New Roman" pitchFamily="18" charset="0"/>
                <a:cs typeface="Times New Roman" pitchFamily="18" charset="0"/>
              </a:rPr>
            </a:br>
            <a:r>
              <a:rPr lang="fr-FR" sz="3600" dirty="0" smtClean="0">
                <a:latin typeface="Times New Roman" pitchFamily="18" charset="0"/>
                <a:cs typeface="Times New Roman" pitchFamily="18" charset="0"/>
              </a:rPr>
              <a:t>Schéma du véhicule hybride parallèle</a:t>
            </a:r>
            <a:endParaRPr lang="fr-FR" sz="3600" dirty="0">
              <a:latin typeface="Times New Roman" pitchFamily="18" charset="0"/>
              <a:cs typeface="Times New Roman" pitchFamily="18" charset="0"/>
            </a:endParaRPr>
          </a:p>
        </p:txBody>
      </p:sp>
      <p:pic>
        <p:nvPicPr>
          <p:cNvPr id="4" name="Espace réservé du contenu 3"/>
          <p:cNvPicPr>
            <a:picLocks noGrp="1"/>
          </p:cNvPicPr>
          <p:nvPr>
            <p:ph idx="1"/>
          </p:nvPr>
        </p:nvPicPr>
        <p:blipFill>
          <a:blip r:embed="rId2"/>
          <a:srcRect/>
          <a:stretch>
            <a:fillRect/>
          </a:stretch>
        </p:blipFill>
        <p:spPr bwMode="auto">
          <a:xfrm>
            <a:off x="2214546" y="2357430"/>
            <a:ext cx="4286280" cy="30003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solidFill>
                  <a:srgbClr val="0000FF"/>
                </a:solidFill>
                <a:latin typeface="Times New Roman" pitchFamily="18" charset="0"/>
                <a:cs typeface="Times New Roman" pitchFamily="18" charset="0"/>
              </a:rPr>
              <a:t>INTRODUCTION</a:t>
            </a:r>
            <a:endParaRPr lang="fr-FR" sz="4000" dirty="0">
              <a:solidFill>
                <a:srgbClr val="0000FF"/>
              </a:solidFill>
              <a:latin typeface="Times New Roman" pitchFamily="18" charset="0"/>
              <a:cs typeface="Times New Roman" pitchFamily="18" charset="0"/>
            </a:endParaRPr>
          </a:p>
        </p:txBody>
      </p:sp>
      <p:sp>
        <p:nvSpPr>
          <p:cNvPr id="3" name="Espace réservé du contenu 2"/>
          <p:cNvSpPr>
            <a:spLocks noGrp="1"/>
          </p:cNvSpPr>
          <p:nvPr>
            <p:ph idx="1"/>
          </p:nvPr>
        </p:nvSpPr>
        <p:spPr/>
        <p:txBody>
          <a:bodyPr/>
          <a:lstStyle/>
          <a:p>
            <a:r>
              <a:rPr lang="fr-FR" dirty="0" smtClean="0"/>
              <a:t>l’introduction de la traction électrique dans les transports s’accompagne d’une recherche d’optimisation des organes que ce soit en électrique afin d’augmenter l’autonomie ou en hybride afin de baisser les consommations et les émissions de polluants des véhicules.</a:t>
            </a:r>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
            </a:r>
            <a:br>
              <a:rPr lang="fr-FR" b="1" dirty="0" smtClean="0"/>
            </a:br>
            <a:r>
              <a:rPr lang="fr-FR" b="1" dirty="0" smtClean="0">
                <a:solidFill>
                  <a:srgbClr val="0000FF"/>
                </a:solidFill>
                <a:latin typeface="Times New Roman" pitchFamily="18" charset="0"/>
                <a:cs typeface="Times New Roman" pitchFamily="18" charset="0"/>
              </a:rPr>
              <a:t>CONCLUSION</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L’utilisation d’un moteur synchrone dans la traction électrique autorise une souplesse considérable tant au niveau de l’extension de l’espace couple/vitesse grâce à l’excitation variable que sur le plan de l’optimisation de l’énergie.</a:t>
            </a:r>
          </a:p>
          <a:p>
            <a:r>
              <a:rPr lang="fr-FR" dirty="0" smtClean="0"/>
              <a:t>La méthode la plus simple dite à couple et excitation maximum, permet une commande économique en temps de calcul. Mais, cette méthode engendre des surconsommation d’énergie des véhicules électriques et hybrides    </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fr-FR" dirty="0" smtClean="0">
                <a:solidFill>
                  <a:srgbClr val="0000FF"/>
                </a:solidFill>
              </a:rPr>
              <a:t/>
            </a:r>
            <a:br>
              <a:rPr lang="fr-FR" dirty="0" smtClean="0">
                <a:solidFill>
                  <a:srgbClr val="0000FF"/>
                </a:solidFill>
              </a:rPr>
            </a:br>
            <a:r>
              <a:rPr lang="fr-FR" dirty="0" smtClean="0">
                <a:solidFill>
                  <a:srgbClr val="0000FF"/>
                </a:solidFill>
              </a:rPr>
              <a:t>Modélisation de la machine synchrone</a:t>
            </a:r>
            <a:br>
              <a:rPr lang="fr-FR" dirty="0" smtClean="0">
                <a:solidFill>
                  <a:srgbClr val="0000FF"/>
                </a:solidFill>
              </a:rPr>
            </a:br>
            <a:r>
              <a:rPr lang="fr-FR" dirty="0" smtClean="0">
                <a:solidFill>
                  <a:srgbClr val="0000FF"/>
                </a:solidFill>
              </a:rPr>
              <a:t/>
            </a:r>
            <a:br>
              <a:rPr lang="fr-FR" dirty="0" smtClean="0">
                <a:solidFill>
                  <a:srgbClr val="0000FF"/>
                </a:solidFill>
              </a:rPr>
            </a:br>
            <a:endParaRPr lang="fr-FR" dirty="0"/>
          </a:p>
        </p:txBody>
      </p:sp>
      <p:sp>
        <p:nvSpPr>
          <p:cNvPr id="3" name="Espace réservé du contenu 2"/>
          <p:cNvSpPr>
            <a:spLocks noGrp="1"/>
          </p:cNvSpPr>
          <p:nvPr>
            <p:ph idx="1"/>
          </p:nvPr>
        </p:nvSpPr>
        <p:spPr>
          <a:xfrm>
            <a:off x="357158" y="1428736"/>
            <a:ext cx="8229600" cy="4525963"/>
          </a:xfrm>
        </p:spPr>
        <p:txBody>
          <a:bodyPr/>
          <a:lstStyle/>
          <a:p>
            <a:pPr>
              <a:buNone/>
            </a:pPr>
            <a:r>
              <a:rPr lang="fr-FR" dirty="0" smtClean="0"/>
              <a:t>Types de modélisation</a:t>
            </a:r>
          </a:p>
          <a:p>
            <a:r>
              <a:rPr lang="fr-FR" dirty="0" smtClean="0"/>
              <a:t>la modélisation de Park.</a:t>
            </a:r>
          </a:p>
          <a:p>
            <a:r>
              <a:rPr lang="fr-FR" dirty="0" smtClean="0"/>
              <a:t>La modélisation par réseaux de perméances.</a:t>
            </a:r>
          </a:p>
          <a:p>
            <a:r>
              <a:rPr lang="fr-FR" dirty="0" smtClean="0"/>
              <a:t>La modélisation par éléments finies.</a:t>
            </a:r>
          </a:p>
          <a:p>
            <a:pPr>
              <a:buNone/>
            </a:pPr>
            <a:endParaRPr lang="fr-FR" dirty="0" smtClean="0"/>
          </a:p>
          <a:p>
            <a:pPr>
              <a:buNone/>
            </a:pP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Modélisation de Park</a:t>
            </a:r>
            <a:endParaRPr lang="fr-FR" dirty="0"/>
          </a:p>
        </p:txBody>
      </p:sp>
      <p:sp>
        <p:nvSpPr>
          <p:cNvPr id="3" name="Espace réservé du contenu 2"/>
          <p:cNvSpPr>
            <a:spLocks noGrp="1"/>
          </p:cNvSpPr>
          <p:nvPr>
            <p:ph idx="1"/>
          </p:nvPr>
        </p:nvSpPr>
        <p:spPr/>
        <p:txBody>
          <a:bodyPr>
            <a:normAutofit/>
          </a:bodyPr>
          <a:lstStyle/>
          <a:p>
            <a:pPr>
              <a:buNone/>
            </a:pPr>
            <a:r>
              <a:rPr lang="fr-FR" dirty="0" smtClean="0"/>
              <a:t>Hypothèses : </a:t>
            </a:r>
          </a:p>
          <a:p>
            <a:r>
              <a:rPr lang="fr-FR" dirty="0" smtClean="0"/>
              <a:t>L’induction dans l’entrefer est sinusoïdale;</a:t>
            </a:r>
          </a:p>
          <a:p>
            <a:r>
              <a:rPr lang="fr-FR" dirty="0" smtClean="0"/>
              <a:t>Le circuit magnétique n’est pas saturé;</a:t>
            </a:r>
          </a:p>
          <a:p>
            <a:r>
              <a:rPr lang="fr-FR" dirty="0" smtClean="0"/>
              <a:t>Les pertes fer ne sont pas prises en compte;</a:t>
            </a:r>
          </a:p>
          <a:p>
            <a:pPr>
              <a:buNone/>
            </a:pPr>
            <a:endParaRPr lang="fr-FR" dirty="0" smtClean="0"/>
          </a:p>
          <a:p>
            <a:pPr>
              <a:buNone/>
            </a:pPr>
            <a:endParaRPr lang="fr-FR"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fr-FR" sz="3600" dirty="0" smtClean="0">
                <a:latin typeface="Times New Roman" pitchFamily="18" charset="0"/>
                <a:cs typeface="Times New Roman" pitchFamily="18" charset="0"/>
              </a:rPr>
              <a:t> Modèle du moteur et transformation de Park </a:t>
            </a:r>
            <a:br>
              <a:rPr lang="fr-FR" sz="3600" dirty="0" smtClean="0">
                <a:latin typeface="Times New Roman" pitchFamily="18" charset="0"/>
                <a:cs typeface="Times New Roman" pitchFamily="18" charset="0"/>
              </a:rPr>
            </a:br>
            <a:r>
              <a:rPr lang="fr-FR" dirty="0" smtClean="0"/>
              <a:t/>
            </a:r>
            <a:br>
              <a:rPr lang="fr-FR" dirty="0" smtClean="0"/>
            </a:b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endParaRPr lang="fr-FR" dirty="0"/>
          </a:p>
        </p:txBody>
      </p:sp>
      <p:pic>
        <p:nvPicPr>
          <p:cNvPr id="4" name="Image 3"/>
          <p:cNvPicPr/>
          <p:nvPr/>
        </p:nvPicPr>
        <p:blipFill>
          <a:blip r:embed="rId2"/>
          <a:srcRect/>
          <a:stretch>
            <a:fillRect/>
          </a:stretch>
        </p:blipFill>
        <p:spPr bwMode="auto">
          <a:xfrm>
            <a:off x="1857356" y="1571612"/>
            <a:ext cx="4786346" cy="398653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Repère de Park</a:t>
            </a:r>
            <a:endParaRPr lang="fr-FR" dirty="0"/>
          </a:p>
        </p:txBody>
      </p:sp>
      <p:sp>
        <p:nvSpPr>
          <p:cNvPr id="3" name="Espace réservé du contenu 2"/>
          <p:cNvSpPr>
            <a:spLocks noGrp="1"/>
          </p:cNvSpPr>
          <p:nvPr>
            <p:ph idx="1"/>
          </p:nvPr>
        </p:nvSpPr>
        <p:spPr>
          <a:xfrm>
            <a:off x="457200" y="1600201"/>
            <a:ext cx="8229600" cy="828668"/>
          </a:xfrm>
        </p:spPr>
        <p:txBody>
          <a:bodyPr/>
          <a:lstStyle/>
          <a:p>
            <a:r>
              <a:rPr lang="fr-FR" dirty="0" smtClean="0"/>
              <a:t>Notations utilisés dans le repère de Park:</a:t>
            </a:r>
            <a:endParaRPr lang="fr-FR" dirty="0"/>
          </a:p>
        </p:txBody>
      </p:sp>
      <p:pic>
        <p:nvPicPr>
          <p:cNvPr id="1027" name="Picture 3"/>
          <p:cNvPicPr>
            <a:picLocks noChangeAspect="1" noChangeArrowheads="1"/>
          </p:cNvPicPr>
          <p:nvPr/>
        </p:nvPicPr>
        <p:blipFill>
          <a:blip r:embed="rId2"/>
          <a:srcRect/>
          <a:stretch>
            <a:fillRect/>
          </a:stretch>
        </p:blipFill>
        <p:spPr bwMode="auto">
          <a:xfrm>
            <a:off x="1214414" y="2357430"/>
            <a:ext cx="6929486" cy="350046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dirty="0" smtClean="0">
                <a:latin typeface="Times New Roman" pitchFamily="18" charset="0"/>
                <a:cs typeface="Times New Roman" pitchFamily="18" charset="0"/>
              </a:rPr>
              <a:t>Diagramme vectoriel d’un moteur synchrone dans le repère de Park</a:t>
            </a:r>
            <a:endParaRPr lang="fr-FR" sz="3200" dirty="0">
              <a:latin typeface="Times New Roman" pitchFamily="18" charset="0"/>
              <a:cs typeface="Times New Roman" pitchFamily="18" charset="0"/>
            </a:endParaRPr>
          </a:p>
        </p:txBody>
      </p:sp>
      <p:pic>
        <p:nvPicPr>
          <p:cNvPr id="2050" name="Picture 2"/>
          <p:cNvPicPr>
            <a:picLocks noGrp="1" noChangeAspect="1" noChangeArrowheads="1"/>
          </p:cNvPicPr>
          <p:nvPr>
            <p:ph idx="1"/>
          </p:nvPr>
        </p:nvPicPr>
        <p:blipFill>
          <a:blip r:embed="rId2"/>
          <a:srcRect/>
          <a:stretch>
            <a:fillRect/>
          </a:stretch>
        </p:blipFill>
        <p:spPr bwMode="auto">
          <a:xfrm>
            <a:off x="2357422" y="1785926"/>
            <a:ext cx="4363589" cy="443651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
            </a:r>
            <a:br>
              <a:rPr lang="fr-FR" b="1" dirty="0" smtClean="0"/>
            </a:br>
            <a:r>
              <a:rPr lang="fr-FR" sz="4000" b="1" dirty="0" smtClean="0"/>
              <a:t>Les équations électriques dans le repère de Park :</a:t>
            </a:r>
            <a:r>
              <a:rPr lang="fr-FR" dirty="0" smtClean="0"/>
              <a:t/>
            </a:r>
            <a:br>
              <a:rPr lang="fr-FR" dirty="0" smtClean="0"/>
            </a:br>
            <a:endParaRPr lang="fr-FR" dirty="0"/>
          </a:p>
        </p:txBody>
      </p:sp>
      <p:sp>
        <p:nvSpPr>
          <p:cNvPr id="8" name="Espace réservé du contenu 7"/>
          <p:cNvSpPr>
            <a:spLocks noGrp="1"/>
          </p:cNvSpPr>
          <p:nvPr>
            <p:ph idx="1"/>
          </p:nvPr>
        </p:nvSpPr>
        <p:spPr>
          <a:xfrm>
            <a:off x="1285852" y="1571612"/>
            <a:ext cx="8229600" cy="614354"/>
          </a:xfrm>
        </p:spPr>
        <p:txBody>
          <a:bodyPr/>
          <a:lstStyle/>
          <a:p>
            <a:pPr>
              <a:buNone/>
            </a:pPr>
            <a:r>
              <a:rPr lang="fr-FR" dirty="0" smtClean="0"/>
              <a:t>Equations des tensions</a:t>
            </a:r>
          </a:p>
          <a:p>
            <a:pPr>
              <a:buNone/>
            </a:pPr>
            <a:endParaRPr lang="fr-FR" dirty="0"/>
          </a:p>
        </p:txBody>
      </p:sp>
      <p:pic>
        <p:nvPicPr>
          <p:cNvPr id="3075" name="Picture 3"/>
          <p:cNvPicPr>
            <a:picLocks noChangeAspect="1" noChangeArrowheads="1"/>
          </p:cNvPicPr>
          <p:nvPr/>
        </p:nvPicPr>
        <p:blipFill>
          <a:blip r:embed="rId2"/>
          <a:srcRect/>
          <a:stretch>
            <a:fillRect/>
          </a:stretch>
        </p:blipFill>
        <p:spPr bwMode="auto">
          <a:xfrm>
            <a:off x="2357422" y="2285992"/>
            <a:ext cx="2357454" cy="1679050"/>
          </a:xfrm>
          <a:prstGeom prst="rect">
            <a:avLst/>
          </a:prstGeom>
          <a:noFill/>
          <a:ln w="9525">
            <a:noFill/>
            <a:miter lim="800000"/>
            <a:headEnd/>
            <a:tailEnd/>
          </a:ln>
          <a:effectLst/>
        </p:spPr>
      </p:pic>
      <p:sp>
        <p:nvSpPr>
          <p:cNvPr id="10" name="Espace réservé du contenu 7"/>
          <p:cNvSpPr txBox="1">
            <a:spLocks/>
          </p:cNvSpPr>
          <p:nvPr/>
        </p:nvSpPr>
        <p:spPr>
          <a:xfrm>
            <a:off x="1285852" y="4286256"/>
            <a:ext cx="8229600" cy="61435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0" i="0" u="none" strike="noStrike" kern="1200" cap="none" spc="0" normalizeH="0" baseline="0" noProof="0" dirty="0" smtClean="0">
                <a:ln>
                  <a:noFill/>
                </a:ln>
                <a:solidFill>
                  <a:schemeClr val="tx1"/>
                </a:solidFill>
                <a:effectLst/>
                <a:uLnTx/>
                <a:uFillTx/>
                <a:latin typeface="+mn-lt"/>
                <a:ea typeface="+mn-ea"/>
                <a:cs typeface="+mn-cs"/>
              </a:rPr>
              <a:t>Equations des flux</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3076" name="Picture 4"/>
          <p:cNvPicPr>
            <a:picLocks noChangeAspect="1" noChangeArrowheads="1"/>
          </p:cNvPicPr>
          <p:nvPr/>
        </p:nvPicPr>
        <p:blipFill>
          <a:blip r:embed="rId3"/>
          <a:srcRect/>
          <a:stretch>
            <a:fillRect/>
          </a:stretch>
        </p:blipFill>
        <p:spPr bwMode="auto">
          <a:xfrm>
            <a:off x="2500298" y="5072074"/>
            <a:ext cx="1785950" cy="128588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374</TotalTime>
  <Words>694</Words>
  <Application>Microsoft Office PowerPoint</Application>
  <PresentationFormat>Affichage à l'écran (4:3)</PresentationFormat>
  <Paragraphs>81</Paragraphs>
  <Slides>30</Slides>
  <Notes>0</Notes>
  <HiddenSlides>0</HiddenSlides>
  <MMClips>0</MMClips>
  <ScaleCrop>false</ScaleCrop>
  <HeadingPairs>
    <vt:vector size="4" baseType="variant">
      <vt:variant>
        <vt:lpstr>Thème</vt:lpstr>
      </vt:variant>
      <vt:variant>
        <vt:i4>1</vt:i4>
      </vt:variant>
      <vt:variant>
        <vt:lpstr>Titres des diapositives</vt:lpstr>
      </vt:variant>
      <vt:variant>
        <vt:i4>30</vt:i4>
      </vt:variant>
    </vt:vector>
  </HeadingPairs>
  <TitlesOfParts>
    <vt:vector size="31" baseType="lpstr">
      <vt:lpstr>Thème Office</vt:lpstr>
      <vt:lpstr>UNIVERSITE ABDELMALEK ESSAADI FACULTE DES SCIENCES DEPARTEMENT  DE PHYSIQUE MASTER MECATRONIQUE</vt:lpstr>
      <vt:lpstr>PLAN</vt:lpstr>
      <vt:lpstr>INTRODUCTION</vt:lpstr>
      <vt:lpstr> Modélisation de la machine synchrone  </vt:lpstr>
      <vt:lpstr>Modélisation de Park</vt:lpstr>
      <vt:lpstr>    Modèle du moteur et transformation de Park    </vt:lpstr>
      <vt:lpstr>Repère de Park</vt:lpstr>
      <vt:lpstr>Diagramme vectoriel d’un moteur synchrone dans le repère de Park</vt:lpstr>
      <vt:lpstr> Les équations électriques dans le repère de Park : </vt:lpstr>
      <vt:lpstr> Equation du couple électromagnétique : </vt:lpstr>
      <vt:lpstr>Schéma équivalent de la machine synchrone</vt:lpstr>
      <vt:lpstr>Schéma équivalent de la machine synchrone</vt:lpstr>
      <vt:lpstr> Commande des courants dans le repère de Park </vt:lpstr>
      <vt:lpstr>Schéma de la commande des courants du moteur synchrone</vt:lpstr>
      <vt:lpstr> Commande classique à couple et à excitation maximum </vt:lpstr>
      <vt:lpstr>Diapositive 16</vt:lpstr>
      <vt:lpstr>Allure de l’excitation en fonction de la vitesse de rotation et la tension au stator de la machine</vt:lpstr>
      <vt:lpstr>avantage</vt:lpstr>
      <vt:lpstr> Utilisation de la MS dans la traction électrique et hybride </vt:lpstr>
      <vt:lpstr> La traction électrique </vt:lpstr>
      <vt:lpstr> Quatre principaux types de machine utilisés : </vt:lpstr>
      <vt:lpstr>   Véhicules électriques  Définition  </vt:lpstr>
      <vt:lpstr> Exemple de réalisation </vt:lpstr>
      <vt:lpstr>Le véhicule électrique Ion (Peugeot)</vt:lpstr>
      <vt:lpstr>  Véhicules hybrides  Définition </vt:lpstr>
      <vt:lpstr>    Types des véhicules hybrides  Véhicule hybride série </vt:lpstr>
      <vt:lpstr>Schéma du véhicule hybride série</vt:lpstr>
      <vt:lpstr> Véhicule hybride parallèle </vt:lpstr>
      <vt:lpstr> Schéma du véhicule hybride parallèle</vt:lpstr>
      <vt:lpstr> CONCLUSION </vt:lpstr>
    </vt:vector>
  </TitlesOfParts>
  <Company>ZEGAFGROUP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UNIVERSITE ABDELMALEK ESSAADI FACULTE DES SCIENCES DEPARTEMENT  DE PHYSIQUE</dc:title>
  <dc:creator>ZEGGAF </dc:creator>
  <cp:lastModifiedBy>ZEGGAF </cp:lastModifiedBy>
  <cp:revision>97</cp:revision>
  <dcterms:created xsi:type="dcterms:W3CDTF">2010-05-02T21:26:54Z</dcterms:created>
  <dcterms:modified xsi:type="dcterms:W3CDTF">2010-06-07T15:26:11Z</dcterms:modified>
</cp:coreProperties>
</file>