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847900673857773E-2"/>
          <c:y val="0.10014685811332406"/>
          <c:w val="0.82902311192292188"/>
          <c:h val="0.80598079357727348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64E-47F6-96D8-0172513F11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64E-47F6-96D8-0172513F11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64E-47F6-96D8-0172513F11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64E-47F6-96D8-0172513F11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64E-47F6-96D8-0172513F11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64E-47F6-96D8-0172513F111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364E-47F6-96D8-0172513F111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81E9A08-62C5-436E-B199-8D1BBCED4754}" type="CATEGORYNAME">
                      <a:rPr lang="fr-FR" sz="1400"/>
                      <a:pPr/>
                      <a:t>[NOM DE CATÉGORIE]</a:t>
                    </a:fld>
                    <a:r>
                      <a:rPr lang="fr-FR" sz="1400" dirty="0"/>
                      <a:t> </a:t>
                    </a:r>
                    <a:fld id="{344D4760-6743-44A6-BC8B-E1619712885B}" type="VALUE">
                      <a:rPr lang="fr-FR" sz="1800"/>
                      <a:pPr/>
                      <a:t>[VALEUR]</a:t>
                    </a:fld>
                    <a:endParaRPr lang="fr-FR" sz="140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4E-47F6-96D8-0172513F1110}"/>
                </c:ext>
              </c:extLst>
            </c:dLbl>
            <c:dLbl>
              <c:idx val="1"/>
              <c:layout>
                <c:manualLayout>
                  <c:x val="7.6018012877172051E-3"/>
                  <c:y val="2.7071387461896561E-3"/>
                </c:manualLayout>
              </c:layout>
              <c:tx>
                <c:rich>
                  <a:bodyPr/>
                  <a:lstStyle/>
                  <a:p>
                    <a:fld id="{66A8FB18-7DD7-4996-8E97-1F8DD3770E18}" type="CATEGORYNAME">
                      <a:rPr lang="en-US" sz="1400"/>
                      <a:pPr/>
                      <a:t>[NOM DE CATÉGORIE]</a:t>
                    </a:fld>
                    <a:r>
                      <a:rPr lang="en-US" dirty="0"/>
                      <a:t> </a:t>
                    </a:r>
                    <a:fld id="{613133F5-7F14-4884-97B1-085232F8D7FE}" type="VALUE">
                      <a:rPr lang="en-US" sz="1800"/>
                      <a:pPr/>
                      <a:t>[VALEUR]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4E-47F6-96D8-0172513F11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3E3F2B7-45E0-4A4B-B60E-5E60D3EB24C8}" type="CATEGORYNAME">
                      <a:rPr lang="fr-FR" sz="1400"/>
                      <a:pPr/>
                      <a:t>[NOM DE CATÉGORIE]</a:t>
                    </a:fld>
                    <a:r>
                      <a:rPr lang="fr-FR" sz="1400" dirty="0"/>
                      <a:t> </a:t>
                    </a:r>
                    <a:fld id="{2360AAFB-491E-4CFC-8DB2-7509952A8E4D}" type="VALUE">
                      <a:rPr lang="fr-FR" sz="1800"/>
                      <a:pPr/>
                      <a:t>[VALEUR]</a:t>
                    </a:fld>
                    <a:endParaRPr lang="fr-FR" sz="140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4E-47F6-96D8-0172513F1110}"/>
                </c:ext>
              </c:extLst>
            </c:dLbl>
            <c:dLbl>
              <c:idx val="3"/>
              <c:layout>
                <c:manualLayout>
                  <c:x val="-1.0135735050289618E-2"/>
                  <c:y val="-4.87284974314156E-2"/>
                </c:manualLayout>
              </c:layout>
              <c:tx>
                <c:rich>
                  <a:bodyPr/>
                  <a:lstStyle/>
                  <a:p>
                    <a:fld id="{0F811C08-3DFE-450B-A24B-5787D40C6563}" type="CATEGORYNAME">
                      <a:rPr lang="en-US" sz="1400"/>
                      <a:pPr/>
                      <a:t>[NOM DE CATÉGORIE]</a:t>
                    </a:fld>
                    <a:r>
                      <a:rPr lang="en-US" sz="1400" dirty="0"/>
                      <a:t> </a:t>
                    </a:r>
                    <a:fld id="{3D75AE6A-EA54-436F-9CCE-4026B6ACAC57}" type="VALUE">
                      <a:rPr lang="en-US" sz="1800"/>
                      <a:pPr/>
                      <a:t>[VALEUR]</a:t>
                    </a:fld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64E-47F6-96D8-0172513F1110}"/>
                </c:ext>
              </c:extLst>
            </c:dLbl>
            <c:dLbl>
              <c:idx val="4"/>
              <c:layout>
                <c:manualLayout>
                  <c:x val="-1.3936635694148209E-2"/>
                  <c:y val="3.789994244665653E-2"/>
                </c:manualLayout>
              </c:layout>
              <c:tx>
                <c:rich>
                  <a:bodyPr/>
                  <a:lstStyle/>
                  <a:p>
                    <a:fld id="{93EC507E-2FDE-4101-AF83-BFD586BEE30E}" type="CATEGORYNAME">
                      <a:rPr lang="fr-FR" sz="1400"/>
                      <a:pPr/>
                      <a:t>[NOM DE CATÉGORIE]</a:t>
                    </a:fld>
                    <a:r>
                      <a:rPr lang="fr-FR" sz="1400" dirty="0"/>
                      <a:t> </a:t>
                    </a:r>
                    <a:fld id="{16B90A94-EBAE-47B0-85F7-AFF3E7EC3054}" type="VALUE">
                      <a:rPr lang="fr-FR" sz="1800"/>
                      <a:pPr/>
                      <a:t>[VALEUR]</a:t>
                    </a:fld>
                    <a:endParaRPr lang="fr-FR" sz="14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64E-47F6-96D8-0172513F1110}"/>
                </c:ext>
              </c:extLst>
            </c:dLbl>
            <c:dLbl>
              <c:idx val="5"/>
              <c:layout>
                <c:manualLayout>
                  <c:x val="-2.4072370744437816E-2"/>
                  <c:y val="-2.706925585658585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8DF9C1C-AC3C-44C9-B284-32CBB405ED49}" type="CATEGORYNAME">
                      <a:rPr lang="fr-FR" sz="1400"/>
                      <a:pPr>
                        <a:defRPr/>
                      </a:pPr>
                      <a:t>[NOM DE CATÉGORIE]</a:t>
                    </a:fld>
                    <a:r>
                      <a:rPr lang="fr-FR" sz="1400" dirty="0"/>
                      <a:t> </a:t>
                    </a:r>
                    <a:fld id="{72857202-9F65-45DB-B20E-C02A3131095E}" type="VALUE">
                      <a:rPr lang="fr-FR" sz="1800"/>
                      <a:pPr>
                        <a:defRPr/>
                      </a:pPr>
                      <a:t>[VALEUR]</a:t>
                    </a:fld>
                    <a:endParaRPr lang="fr-FR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95721043821091"/>
                      <c:h val="0.22106495001385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64E-47F6-96D8-0172513F111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11739A6-A1B4-4AE9-BF6F-89794B1EEFC0}" type="CATEGORYNAME">
                      <a:rPr lang="fr-FR" sz="1400"/>
                      <a:pPr/>
                      <a:t>[NOM DE CATÉGORIE]</a:t>
                    </a:fld>
                    <a:r>
                      <a:rPr lang="fr-FR" sz="1400" dirty="0"/>
                      <a:t> </a:t>
                    </a:r>
                    <a:fld id="{5549EBA9-EC7D-4528-A029-E3698BBC5C07}" type="VALUE">
                      <a:rPr lang="fr-FR" sz="1800"/>
                      <a:pPr/>
                      <a:t>[VALEUR]</a:t>
                    </a:fld>
                    <a:endParaRPr lang="fr-FR" sz="140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64E-47F6-96D8-0172513F1110}"/>
                </c:ext>
              </c:extLst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Feuil1!$A$3:$A$9</c:f>
              <c:strCache>
                <c:ptCount val="7"/>
                <c:pt idx="0">
                  <c:v>Fonctions publiques (formation des agents)</c:v>
                </c:pt>
                <c:pt idx="1">
                  <c:v>Entreprises</c:v>
                </c:pt>
                <c:pt idx="2">
                  <c:v>Autres acteurs ( Pôle emploi, Agefiph…)</c:v>
                </c:pt>
                <c:pt idx="3">
                  <c:v>Ménages</c:v>
                </c:pt>
                <c:pt idx="4">
                  <c:v>L'état ( budget provenant du FSE )</c:v>
                </c:pt>
                <c:pt idx="5">
                  <c:v>Les régions (budget provenant du FSE + subvention de l'état + impôts régionaux</c:v>
                </c:pt>
                <c:pt idx="6">
                  <c:v>Les autres collectivités territoriales</c:v>
                </c:pt>
              </c:strCache>
            </c:strRef>
          </c:cat>
          <c:val>
            <c:numRef>
              <c:f>Feuil1!$B$3:$B$9</c:f>
              <c:numCache>
                <c:formatCode>0%</c:formatCode>
                <c:ptCount val="7"/>
                <c:pt idx="0">
                  <c:v>0.2</c:v>
                </c:pt>
                <c:pt idx="1">
                  <c:v>0.41</c:v>
                </c:pt>
                <c:pt idx="2" formatCode="0.00%">
                  <c:v>5.3999999999999999E-2</c:v>
                </c:pt>
                <c:pt idx="3">
                  <c:v>0.04</c:v>
                </c:pt>
                <c:pt idx="4">
                  <c:v>0.15</c:v>
                </c:pt>
                <c:pt idx="5">
                  <c:v>0.14000000000000001</c:v>
                </c:pt>
                <c:pt idx="6" formatCode="0.00%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4E-47F6-96D8-0172513F111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13FCB6E-4ADC-40C0-9366-6237066EA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1699" y="2317898"/>
            <a:ext cx="8463516" cy="454010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3E23A2-E2AC-429C-B2D8-4D02FBDAE78D}"/>
              </a:ext>
            </a:extLst>
          </p:cNvPr>
          <p:cNvSpPr/>
          <p:nvPr/>
        </p:nvSpPr>
        <p:spPr>
          <a:xfrm>
            <a:off x="3179200" y="4359356"/>
            <a:ext cx="650851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Les acteurs 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</a:rPr>
              <a:t>de la formation 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</a:rPr>
              <a:t>professionnelle et leurs relations 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</a:rPr>
              <a:t>sur la scène nationale.</a:t>
            </a:r>
            <a:endParaRPr lang="fr-F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232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99E11C-10CA-4D14-B2FA-85018C3C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E26E8-B3DD-4DB4-A0F8-F267A2AAC8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Scène 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E72296-B3A9-488D-BBF4-B8D617DB9B58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74320" y="3181984"/>
            <a:ext cx="4009801" cy="2847293"/>
          </a:xfrm>
        </p:spPr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sz="2000" b="1" dirty="0"/>
              <a:t>Plan d’ensemble sur les relations entre les différents partenaires de la formation professionnelle continue</a:t>
            </a:r>
            <a:r>
              <a:rPr lang="fr-FR" b="1" dirty="0"/>
              <a:t>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6DFE18-0A43-4DB6-9199-A6F76FE23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Scène 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89A4657-D834-4D30-98FA-B3FCA047073D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sz="2000" b="1" dirty="0"/>
              <a:t>Les acteurs du financement.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F10ADC7-21A4-4418-BEB3-9FD913EAA1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Scène 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7DACA0D-F09D-479E-BDAF-A4BC2263CBE3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sz="2000" b="1" dirty="0"/>
              <a:t>Les prestataires de formation: un rôle de composition.</a:t>
            </a:r>
          </a:p>
        </p:txBody>
      </p:sp>
    </p:spTree>
    <p:extLst>
      <p:ext uri="{BB962C8B-B14F-4D97-AF65-F5344CB8AC3E}">
        <p14:creationId xmlns:p14="http://schemas.microsoft.com/office/powerpoint/2010/main" val="311414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2B164-4536-4D11-9871-11829078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L’Etat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F76C84-C290-445F-A821-2A42F840D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5349" y="1339702"/>
            <a:ext cx="5369442" cy="5252484"/>
          </a:xfrm>
        </p:spPr>
        <p:txBody>
          <a:bodyPr>
            <a:normAutofit/>
          </a:bodyPr>
          <a:lstStyle/>
          <a:p>
            <a:r>
              <a:rPr lang="fr-FR" sz="1600" b="1" u="sng" dirty="0">
                <a:solidFill>
                  <a:schemeClr val="accent6">
                    <a:lumMod val="75000"/>
                  </a:schemeClr>
                </a:solidFill>
              </a:rPr>
              <a:t>L’Etat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Définit le cadre législatif et règlementaire.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Contrôle l’application de l’obligation de financement de formation par les employeurs.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Contribue majoritairement au financement de la formation professionnelle pour un public ciblé( handicapés, nouveaux arrivants en France…)</a:t>
            </a:r>
          </a:p>
          <a:p>
            <a:endParaRPr lang="fr-FR" sz="1400" b="1" dirty="0">
              <a:solidFill>
                <a:schemeClr val="tx1"/>
              </a:solidFill>
            </a:endParaRPr>
          </a:p>
          <a:p>
            <a:r>
              <a:rPr lang="fr-FR" sz="1400" b="1" u="sng" dirty="0">
                <a:solidFill>
                  <a:schemeClr val="accent6">
                    <a:lumMod val="75000"/>
                  </a:schemeClr>
                </a:solidFill>
              </a:rPr>
              <a:t>Les régions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Elaborent leur propre politique de formation.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S’appuient sur un document de référence(</a:t>
            </a:r>
            <a:r>
              <a:rPr lang="fr-FR" sz="1400" b="1" i="1" dirty="0">
                <a:solidFill>
                  <a:schemeClr val="tx1"/>
                </a:solidFill>
              </a:rPr>
              <a:t>CPRDOFP</a:t>
            </a:r>
            <a:r>
              <a:rPr lang="fr-FR" sz="1400" b="1" dirty="0">
                <a:solidFill>
                  <a:schemeClr val="tx1"/>
                </a:solidFill>
              </a:rPr>
              <a:t>)qui définit la stratégie des différents acteurs régionaux pour les jeunes et les adultes. Il est adopté pour 6 ans.</a:t>
            </a:r>
          </a:p>
        </p:txBody>
      </p:sp>
    </p:spTree>
    <p:extLst>
      <p:ext uri="{BB962C8B-B14F-4D97-AF65-F5344CB8AC3E}">
        <p14:creationId xmlns:p14="http://schemas.microsoft.com/office/powerpoint/2010/main" val="47386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D12F7-AA89-4802-AA24-33796E65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534" y="2380465"/>
            <a:ext cx="4351025" cy="2283824"/>
          </a:xfrm>
        </p:spPr>
        <p:txBody>
          <a:bodyPr/>
          <a:lstStyle/>
          <a:p>
            <a:r>
              <a:rPr lang="fr-FR" dirty="0"/>
              <a:t>Les organisations professionnelles et syndicales.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895492-8830-4DD5-8AD8-55D676C94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9" y="1190847"/>
            <a:ext cx="5034171" cy="545450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Elles participent à l’élaboration des dispositions relatives à la formation professionnelle continue.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Concourent à leur mise en œuvre et à la gestion des contributions des entreprises, collectées par les organismes paritaires(</a:t>
            </a:r>
            <a:r>
              <a:rPr lang="fr-FR" sz="1400" b="1" i="1" dirty="0">
                <a:solidFill>
                  <a:schemeClr val="tx1"/>
                </a:solidFill>
              </a:rPr>
              <a:t>OPCA).</a:t>
            </a:r>
          </a:p>
        </p:txBody>
      </p:sp>
    </p:spTree>
    <p:extLst>
      <p:ext uri="{BB962C8B-B14F-4D97-AF65-F5344CB8AC3E}">
        <p14:creationId xmlns:p14="http://schemas.microsoft.com/office/powerpoint/2010/main" val="329393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33E4A-F228-41C6-8C8E-D3A64597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entreprises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B6F113-2E56-4D6A-B893-AA0FB4FCA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9" y="1541721"/>
            <a:ext cx="4736460" cy="471022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/>
                </a:solidFill>
              </a:rPr>
              <a:t>Lieux privilégiés de mise en œuvre de la formation professionnelle continue.</a:t>
            </a:r>
          </a:p>
        </p:txBody>
      </p:sp>
    </p:spTree>
    <p:extLst>
      <p:ext uri="{BB962C8B-B14F-4D97-AF65-F5344CB8AC3E}">
        <p14:creationId xmlns:p14="http://schemas.microsoft.com/office/powerpoint/2010/main" val="326625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22627-CCCE-421B-B84C-B0CADF83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72340"/>
            <a:ext cx="8761413" cy="1424763"/>
          </a:xfrm>
        </p:spPr>
        <p:txBody>
          <a:bodyPr/>
          <a:lstStyle/>
          <a:p>
            <a:r>
              <a:rPr lang="fr-FR" sz="2800" b="1" dirty="0"/>
              <a:t>Scène 1: Plan d’ensemble sur les relations entre les différents partenaires de la FPC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FFDFE4-D926-48C0-BC45-DA0301052966}"/>
              </a:ext>
            </a:extLst>
          </p:cNvPr>
          <p:cNvSpPr txBox="1"/>
          <p:nvPr/>
        </p:nvSpPr>
        <p:spPr>
          <a:xfrm>
            <a:off x="692888" y="2541181"/>
            <a:ext cx="3104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Autorités publiques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F6B8B0D-6851-40F8-B7C1-444A1BB9EAA6}"/>
              </a:ext>
            </a:extLst>
          </p:cNvPr>
          <p:cNvSpPr txBox="1"/>
          <p:nvPr/>
        </p:nvSpPr>
        <p:spPr>
          <a:xfrm>
            <a:off x="7751134" y="2541181"/>
            <a:ext cx="3661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Les partenaires sociaux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1E09CCE-B548-4E8F-852A-937D317E93A9}"/>
              </a:ext>
            </a:extLst>
          </p:cNvPr>
          <p:cNvSpPr txBox="1"/>
          <p:nvPr/>
        </p:nvSpPr>
        <p:spPr>
          <a:xfrm>
            <a:off x="572384" y="3157132"/>
            <a:ext cx="112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L’état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EF8D4A-1DF0-4B2D-9BBE-BF65DC9B53ED}"/>
              </a:ext>
            </a:extLst>
          </p:cNvPr>
          <p:cNvSpPr txBox="1"/>
          <p:nvPr/>
        </p:nvSpPr>
        <p:spPr>
          <a:xfrm>
            <a:off x="2718391" y="3153587"/>
            <a:ext cx="146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Les régions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CFC93F-B717-432F-8D21-DB6E645E12DE}"/>
              </a:ext>
            </a:extLst>
          </p:cNvPr>
          <p:cNvSpPr txBox="1"/>
          <p:nvPr/>
        </p:nvSpPr>
        <p:spPr>
          <a:xfrm>
            <a:off x="692888" y="3762815"/>
            <a:ext cx="322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Les prestataires de service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3B3747-48E8-4203-8B93-F91F21061E1A}"/>
              </a:ext>
            </a:extLst>
          </p:cNvPr>
          <p:cNvSpPr txBox="1"/>
          <p:nvPr/>
        </p:nvSpPr>
        <p:spPr>
          <a:xfrm>
            <a:off x="8363388" y="3716649"/>
            <a:ext cx="243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Les entreprises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E4BD53F-42FC-466C-A1E0-20CDBE669403}"/>
              </a:ext>
            </a:extLst>
          </p:cNvPr>
          <p:cNvCxnSpPr/>
          <p:nvPr/>
        </p:nvCxnSpPr>
        <p:spPr>
          <a:xfrm>
            <a:off x="1154954" y="2923953"/>
            <a:ext cx="0" cy="308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0E7466F-9232-4F63-8D65-94C8A14433B9}"/>
              </a:ext>
            </a:extLst>
          </p:cNvPr>
          <p:cNvCxnSpPr/>
          <p:nvPr/>
        </p:nvCxnSpPr>
        <p:spPr>
          <a:xfrm>
            <a:off x="3242479" y="2923953"/>
            <a:ext cx="0" cy="308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264EC3D-CE6B-4403-9FBE-2EC32062456E}"/>
              </a:ext>
            </a:extLst>
          </p:cNvPr>
          <p:cNvCxnSpPr/>
          <p:nvPr/>
        </p:nvCxnSpPr>
        <p:spPr>
          <a:xfrm>
            <a:off x="1154954" y="3522919"/>
            <a:ext cx="0" cy="308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89302BC-CC15-42AF-A732-E92065F4E5DA}"/>
              </a:ext>
            </a:extLst>
          </p:cNvPr>
          <p:cNvCxnSpPr/>
          <p:nvPr/>
        </p:nvCxnSpPr>
        <p:spPr>
          <a:xfrm>
            <a:off x="3242479" y="3522918"/>
            <a:ext cx="0" cy="308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3AAEC44-514E-4181-8435-C3064E8F9F89}"/>
              </a:ext>
            </a:extLst>
          </p:cNvPr>
          <p:cNvCxnSpPr>
            <a:cxnSpLocks/>
          </p:cNvCxnSpPr>
          <p:nvPr/>
        </p:nvCxnSpPr>
        <p:spPr>
          <a:xfrm>
            <a:off x="9685810" y="2923953"/>
            <a:ext cx="0" cy="83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F920791-0A03-4446-83EC-0FE33252A6C4}"/>
              </a:ext>
            </a:extLst>
          </p:cNvPr>
          <p:cNvCxnSpPr>
            <a:cxnSpLocks/>
          </p:cNvCxnSpPr>
          <p:nvPr/>
        </p:nvCxnSpPr>
        <p:spPr>
          <a:xfrm>
            <a:off x="3918099" y="2772013"/>
            <a:ext cx="36239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71C87B2B-D38E-4971-9F6A-CAB6FD1A62E3}"/>
              </a:ext>
            </a:extLst>
          </p:cNvPr>
          <p:cNvCxnSpPr>
            <a:cxnSpLocks/>
          </p:cNvCxnSpPr>
          <p:nvPr/>
        </p:nvCxnSpPr>
        <p:spPr>
          <a:xfrm>
            <a:off x="3918099" y="3055133"/>
            <a:ext cx="3666007" cy="776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49C207E2-61FF-4962-A133-48157E301138}"/>
              </a:ext>
            </a:extLst>
          </p:cNvPr>
          <p:cNvCxnSpPr>
            <a:cxnSpLocks/>
          </p:cNvCxnSpPr>
          <p:nvPr/>
        </p:nvCxnSpPr>
        <p:spPr>
          <a:xfrm>
            <a:off x="3960175" y="3947941"/>
            <a:ext cx="362393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4878B788-B420-41BE-B26B-FA37CFCF77CD}"/>
              </a:ext>
            </a:extLst>
          </p:cNvPr>
          <p:cNvSpPr txBox="1"/>
          <p:nvPr/>
        </p:nvSpPr>
        <p:spPr>
          <a:xfrm>
            <a:off x="572384" y="4064620"/>
            <a:ext cx="383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- OF</a:t>
            </a:r>
          </a:p>
          <a:p>
            <a:r>
              <a:rPr lang="fr-FR" sz="1400" dirty="0"/>
              <a:t>- Centres bilan de compétences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EF6F142-EB07-459B-A55C-B645360AE5B0}"/>
              </a:ext>
            </a:extLst>
          </p:cNvPr>
          <p:cNvSpPr txBox="1"/>
          <p:nvPr/>
        </p:nvSpPr>
        <p:spPr>
          <a:xfrm>
            <a:off x="597192" y="5847907"/>
            <a:ext cx="243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- Demandeurs d’emploi.</a:t>
            </a:r>
          </a:p>
          <a:p>
            <a:r>
              <a:rPr lang="fr-FR" sz="1400" dirty="0"/>
              <a:t>- Jeunes.</a:t>
            </a:r>
          </a:p>
          <a:p>
            <a:r>
              <a:rPr lang="fr-FR" sz="1400" dirty="0"/>
              <a:t>- Adultes.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2C4F7693-7596-44E9-8B8C-4CCD364AABF2}"/>
              </a:ext>
            </a:extLst>
          </p:cNvPr>
          <p:cNvCxnSpPr>
            <a:cxnSpLocks/>
          </p:cNvCxnSpPr>
          <p:nvPr/>
        </p:nvCxnSpPr>
        <p:spPr>
          <a:xfrm>
            <a:off x="1987838" y="4884251"/>
            <a:ext cx="0" cy="69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CFDA35FD-4290-465D-958F-C3CFF846C809}"/>
              </a:ext>
            </a:extLst>
          </p:cNvPr>
          <p:cNvSpPr txBox="1"/>
          <p:nvPr/>
        </p:nvSpPr>
        <p:spPr>
          <a:xfrm>
            <a:off x="7584106" y="4145587"/>
            <a:ext cx="38383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- Actions de formation de leurs salariés.</a:t>
            </a:r>
          </a:p>
          <a:p>
            <a:r>
              <a:rPr lang="fr-FR" sz="1400" dirty="0"/>
              <a:t>- Contributions financières.</a:t>
            </a:r>
          </a:p>
          <a:p>
            <a:r>
              <a:rPr lang="fr-FR" sz="1400" dirty="0"/>
              <a:t>- Formation des dirigeants.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AD3B41A3-390A-4E67-BE2F-EB4FEE60B739}"/>
              </a:ext>
            </a:extLst>
          </p:cNvPr>
          <p:cNvCxnSpPr>
            <a:cxnSpLocks/>
          </p:cNvCxnSpPr>
          <p:nvPr/>
        </p:nvCxnSpPr>
        <p:spPr>
          <a:xfrm>
            <a:off x="9685810" y="4884251"/>
            <a:ext cx="0" cy="69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3F4BEF1C-4560-44E0-ADA2-C966474BD59D}"/>
              </a:ext>
            </a:extLst>
          </p:cNvPr>
          <p:cNvSpPr txBox="1"/>
          <p:nvPr/>
        </p:nvSpPr>
        <p:spPr>
          <a:xfrm>
            <a:off x="7584105" y="5847907"/>
            <a:ext cx="2538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- Autres.</a:t>
            </a:r>
          </a:p>
          <a:p>
            <a:r>
              <a:rPr lang="fr-FR" sz="1400" dirty="0"/>
              <a:t>- Agents du secteur public.</a:t>
            </a:r>
          </a:p>
          <a:p>
            <a:r>
              <a:rPr lang="fr-FR" sz="1400" dirty="0"/>
              <a:t>- Travailleurs indépendants.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DF03009-7892-4EA0-AEA8-35B88E9E7FAE}"/>
              </a:ext>
            </a:extLst>
          </p:cNvPr>
          <p:cNvSpPr txBox="1"/>
          <p:nvPr/>
        </p:nvSpPr>
        <p:spPr>
          <a:xfrm>
            <a:off x="3918099" y="5305647"/>
            <a:ext cx="353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Les bénéficiaires de formation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98945FB-FE9C-47F8-896F-3EAED906CDA1}"/>
              </a:ext>
            </a:extLst>
          </p:cNvPr>
          <p:cNvSpPr txBox="1"/>
          <p:nvPr/>
        </p:nvSpPr>
        <p:spPr>
          <a:xfrm>
            <a:off x="4840951" y="5909462"/>
            <a:ext cx="934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- Salariés</a:t>
            </a:r>
          </a:p>
        </p:txBody>
      </p:sp>
    </p:spTree>
    <p:extLst>
      <p:ext uri="{BB962C8B-B14F-4D97-AF65-F5344CB8AC3E}">
        <p14:creationId xmlns:p14="http://schemas.microsoft.com/office/powerpoint/2010/main" val="268356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B5576-43CD-48D5-9D41-E1756363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/>
              <a:t>Scène 2: Les acteurs du financement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3A0EBFA-087C-4C24-9F41-0C09BF6A9F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282860"/>
              </p:ext>
            </p:extLst>
          </p:nvPr>
        </p:nvGraphicFramePr>
        <p:xfrm>
          <a:off x="1154954" y="2514600"/>
          <a:ext cx="10023940" cy="469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F200B23-9252-4BD1-B55C-445D3811E3C9}"/>
              </a:ext>
            </a:extLst>
          </p:cNvPr>
          <p:cNvSpPr txBox="1"/>
          <p:nvPr/>
        </p:nvSpPr>
        <p:spPr>
          <a:xfrm>
            <a:off x="9516187" y="6525339"/>
            <a:ext cx="2775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Source : Projet loi de finance pour 2013</a:t>
            </a:r>
          </a:p>
        </p:txBody>
      </p:sp>
    </p:spTree>
    <p:extLst>
      <p:ext uri="{BB962C8B-B14F-4D97-AF65-F5344CB8AC3E}">
        <p14:creationId xmlns:p14="http://schemas.microsoft.com/office/powerpoint/2010/main" val="155499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5FA88-8E8A-4D3A-B4FE-43B227F8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/>
              <a:t>Scène 3: les prestataires de formation:  un rôle de composition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5D6619-CCD0-4918-AB73-36796CD46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3 types de prestataires interviennent dans le champ de la caméra formation</a:t>
            </a:r>
            <a:r>
              <a:rPr lang="fr-FR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Les organismes de 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Les centres de validation des acquis de l’expérience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Les centre de bilan de compétences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Principaux types d’organisme de formation: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Publics ou parapublics( </a:t>
            </a:r>
            <a:r>
              <a:rPr lang="fr-FR" b="1" i="1" dirty="0"/>
              <a:t>Greta, AFPA…)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Privés( Organismes à but non lucratif, organismes à but lucratif, travailleurs indépendants…)</a:t>
            </a:r>
          </a:p>
        </p:txBody>
      </p:sp>
    </p:spTree>
    <p:extLst>
      <p:ext uri="{BB962C8B-B14F-4D97-AF65-F5344CB8AC3E}">
        <p14:creationId xmlns:p14="http://schemas.microsoft.com/office/powerpoint/2010/main" val="243260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887D783-3D3D-4B0A-9D22-CD3B3B9E2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960" y="4072649"/>
            <a:ext cx="3368040" cy="258093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614D92-3361-48D6-821E-DA09DBDA1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4828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3200" b="1" dirty="0"/>
              <a:t>Voilà maintenant qu’on a le script, à nous de donner la réplique à nos partenaires en commençant par nos collègues ici-même!!!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03CE1E-23BE-4E3F-9EC2-A7E3B4DAD924}"/>
              </a:ext>
            </a:extLst>
          </p:cNvPr>
          <p:cNvSpPr txBox="1"/>
          <p:nvPr/>
        </p:nvSpPr>
        <p:spPr>
          <a:xfrm>
            <a:off x="9783286" y="5331360"/>
            <a:ext cx="1449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20021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149</TotalTime>
  <Words>402</Words>
  <Application>Microsoft Office PowerPoint</Application>
  <PresentationFormat>Grand écran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Salle d’ions</vt:lpstr>
      <vt:lpstr>Présentation PowerPoint</vt:lpstr>
      <vt:lpstr>Sommaire</vt:lpstr>
      <vt:lpstr>L’Etat</vt:lpstr>
      <vt:lpstr>Les organisations professionnelles et syndicales.</vt:lpstr>
      <vt:lpstr>Les entreprises</vt:lpstr>
      <vt:lpstr>Scène 1: Plan d’ensemble sur les relations entre les différents partenaires de la FPC</vt:lpstr>
      <vt:lpstr>Scène 2: Les acteurs du financement</vt:lpstr>
      <vt:lpstr>Scène 3: les prestataires de formation:  un rôle de composition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Bellet</dc:creator>
  <cp:lastModifiedBy>Mathilde Bellet</cp:lastModifiedBy>
  <cp:revision>12</cp:revision>
  <dcterms:created xsi:type="dcterms:W3CDTF">2017-12-15T15:54:18Z</dcterms:created>
  <dcterms:modified xsi:type="dcterms:W3CDTF">2017-12-18T17:36:02Z</dcterms:modified>
</cp:coreProperties>
</file>