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1"/>
  </p:notesMasterIdLst>
  <p:sldIdLst>
    <p:sldId id="256" r:id="rId2"/>
    <p:sldId id="261" r:id="rId3"/>
    <p:sldId id="259" r:id="rId4"/>
    <p:sldId id="260" r:id="rId5"/>
    <p:sldId id="262" r:id="rId6"/>
    <p:sldId id="263" r:id="rId7"/>
    <p:sldId id="264" r:id="rId8"/>
    <p:sldId id="280" r:id="rId9"/>
    <p:sldId id="265" r:id="rId10"/>
    <p:sldId id="266" r:id="rId11"/>
    <p:sldId id="267" r:id="rId12"/>
    <p:sldId id="268" r:id="rId13"/>
    <p:sldId id="292" r:id="rId14"/>
    <p:sldId id="293" r:id="rId15"/>
    <p:sldId id="277" r:id="rId16"/>
    <p:sldId id="278" r:id="rId17"/>
    <p:sldId id="269" r:id="rId18"/>
    <p:sldId id="270" r:id="rId19"/>
    <p:sldId id="271" r:id="rId20"/>
    <p:sldId id="281" r:id="rId21"/>
    <p:sldId id="272" r:id="rId22"/>
    <p:sldId id="282" r:id="rId23"/>
    <p:sldId id="274" r:id="rId24"/>
    <p:sldId id="295" r:id="rId25"/>
    <p:sldId id="291" r:id="rId26"/>
    <p:sldId id="285" r:id="rId27"/>
    <p:sldId id="276" r:id="rId28"/>
    <p:sldId id="287" r:id="rId29"/>
    <p:sldId id="289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Groupe 1 (PEG-IFN + RBV)</c:v>
                </c:pt>
              </c:strCache>
            </c:strRef>
          </c:tx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Groupe 2 (Boceprevir 32 semaines)</c:v>
                </c:pt>
              </c:strCache>
            </c:strRef>
          </c:tx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Feuil1!$C$2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Groupe 3 (Boceprevir 44 semaines)</c:v>
                </c:pt>
              </c:strCache>
            </c:strRef>
          </c:tx>
          <c:cat>
            <c:numRef>
              <c:f>Feuil1!$A$2</c:f>
              <c:numCache>
                <c:formatCode>General</c:formatCode>
                <c:ptCount val="1"/>
              </c:numCache>
            </c:numRef>
          </c:cat>
          <c:val>
            <c:numRef>
              <c:f>Feuil1!$D$2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Val val="1"/>
        </c:dLbls>
        <c:gapWidth val="75"/>
        <c:axId val="74771456"/>
        <c:axId val="84259584"/>
      </c:barChart>
      <c:catAx>
        <c:axId val="74771456"/>
        <c:scaling>
          <c:orientation val="minMax"/>
        </c:scaling>
        <c:axPos val="b"/>
        <c:numFmt formatCode="General" sourceLinked="1"/>
        <c:majorTickMark val="none"/>
        <c:tickLblPos val="nextTo"/>
        <c:crossAx val="84259584"/>
        <c:crosses val="autoZero"/>
        <c:auto val="1"/>
        <c:lblAlgn val="ctr"/>
        <c:lblOffset val="100"/>
      </c:catAx>
      <c:valAx>
        <c:axId val="84259584"/>
        <c:scaling>
          <c:orientation val="minMax"/>
        </c:scaling>
        <c:axPos val="l"/>
        <c:numFmt formatCode="General" sourceLinked="1"/>
        <c:majorTickMark val="none"/>
        <c:tickLblPos val="nextTo"/>
        <c:crossAx val="74771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groupe 1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Rechuteurs</c:v>
                </c:pt>
                <c:pt idx="1">
                  <c:v>non répondeurs partiels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29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groupe 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Rechuteurs</c:v>
                </c:pt>
                <c:pt idx="1">
                  <c:v>non répondeurs partiels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69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groupe 3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Rechuteurs</c:v>
                </c:pt>
                <c:pt idx="1">
                  <c:v>non répondeurs partiels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75</c:v>
                </c:pt>
                <c:pt idx="1">
                  <c:v>52</c:v>
                </c:pt>
              </c:numCache>
            </c:numRef>
          </c:val>
        </c:ser>
        <c:dLbls>
          <c:showVal val="1"/>
        </c:dLbls>
        <c:gapWidth val="75"/>
        <c:axId val="73108480"/>
        <c:axId val="73118464"/>
      </c:barChart>
      <c:catAx>
        <c:axId val="731084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 u="sng"/>
            </a:pPr>
            <a:endParaRPr lang="fr-FR"/>
          </a:p>
        </c:txPr>
        <c:crossAx val="73118464"/>
        <c:crosses val="autoZero"/>
        <c:auto val="1"/>
        <c:lblAlgn val="ctr"/>
        <c:lblOffset val="100"/>
      </c:catAx>
      <c:valAx>
        <c:axId val="73118464"/>
        <c:scaling>
          <c:orientation val="minMax"/>
        </c:scaling>
        <c:axPos val="l"/>
        <c:numFmt formatCode="General" sourceLinked="1"/>
        <c:majorTickMark val="none"/>
        <c:tickLblPos val="nextTo"/>
        <c:crossAx val="73108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091674383097306"/>
          <c:y val="0.89377829546717125"/>
          <c:w val="0.5714194832302435"/>
          <c:h val="8.3082435284968337E-2"/>
        </c:manualLayout>
      </c:layout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groupe 1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Metavir 0-2</c:v>
                </c:pt>
                <c:pt idx="1">
                  <c:v>Metavir 3-4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23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groupe 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Metavir 0-2</c:v>
                </c:pt>
                <c:pt idx="1">
                  <c:v>Metavir 3-4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66</c:v>
                </c:pt>
                <c:pt idx="1">
                  <c:v>44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groupe 3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Metavir 0-2</c:v>
                </c:pt>
                <c:pt idx="1">
                  <c:v>Metavir 3-4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68</c:v>
                </c:pt>
                <c:pt idx="1">
                  <c:v>68</c:v>
                </c:pt>
              </c:numCache>
            </c:numRef>
          </c:val>
        </c:ser>
        <c:dLbls>
          <c:showVal val="1"/>
        </c:dLbls>
        <c:gapWidth val="75"/>
        <c:axId val="73133056"/>
        <c:axId val="96871168"/>
      </c:barChart>
      <c:catAx>
        <c:axId val="73133056"/>
        <c:scaling>
          <c:orientation val="minMax"/>
        </c:scaling>
        <c:axPos val="b"/>
        <c:majorTickMark val="none"/>
        <c:tickLblPos val="nextTo"/>
        <c:crossAx val="96871168"/>
        <c:crosses val="autoZero"/>
        <c:auto val="1"/>
        <c:lblAlgn val="ctr"/>
        <c:lblOffset val="100"/>
      </c:catAx>
      <c:valAx>
        <c:axId val="96871168"/>
        <c:scaling>
          <c:orientation val="minMax"/>
        </c:scaling>
        <c:axPos val="l"/>
        <c:numFmt formatCode="General" sourceLinked="1"/>
        <c:majorTickMark val="none"/>
        <c:tickLblPos val="nextTo"/>
        <c:crossAx val="731330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groupe 1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Mauvaise réponse à l'IFN (diminution ARN-VHC &lt; 1 log S4)</c:v>
                </c:pt>
                <c:pt idx="1">
                  <c:v>Bonne réponse à l'IFN (diminution ARN-VHC &gt; 1 log S4)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0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groupe 2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Mauvaise réponse à l'IFN (diminution ARN-VHC &lt; 1 log S4)</c:v>
                </c:pt>
                <c:pt idx="1">
                  <c:v>Bonne réponse à l'IFN (diminution ARN-VHC &gt; 1 log S4)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33</c:v>
                </c:pt>
                <c:pt idx="1">
                  <c:v>73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groupe 3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Mauvaise réponse à l'IFN (diminution ARN-VHC &lt; 1 log S4)</c:v>
                </c:pt>
                <c:pt idx="1">
                  <c:v>Bonne réponse à l'IFN (diminution ARN-VHC &gt; 1 log S4)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34</c:v>
                </c:pt>
                <c:pt idx="1">
                  <c:v>79</c:v>
                </c:pt>
              </c:numCache>
            </c:numRef>
          </c:val>
        </c:ser>
        <c:dLbls>
          <c:showVal val="1"/>
        </c:dLbls>
        <c:gapWidth val="75"/>
        <c:axId val="101948416"/>
        <c:axId val="101962496"/>
      </c:barChart>
      <c:catAx>
        <c:axId val="101948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700" b="1" u="none"/>
            </a:pPr>
            <a:endParaRPr lang="fr-FR"/>
          </a:p>
        </c:txPr>
        <c:crossAx val="101962496"/>
        <c:crosses val="autoZero"/>
        <c:auto val="1"/>
        <c:lblAlgn val="ctr"/>
        <c:lblOffset val="100"/>
      </c:catAx>
      <c:valAx>
        <c:axId val="101962496"/>
        <c:scaling>
          <c:orientation val="minMax"/>
        </c:scaling>
        <c:axPos val="l"/>
        <c:numFmt formatCode="General" sourceLinked="1"/>
        <c:majorTickMark val="none"/>
        <c:tickLblPos val="nextTo"/>
        <c:crossAx val="1019484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T12PR48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Tous les patients</c:v>
                </c:pt>
                <c:pt idx="1">
                  <c:v>Rechuteurs</c:v>
                </c:pt>
                <c:pt idx="2">
                  <c:v>Non-répondeurs partiels</c:v>
                </c:pt>
                <c:pt idx="3">
                  <c:v>Non-répondeurs nuls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64</c:v>
                </c:pt>
                <c:pt idx="1">
                  <c:v>83</c:v>
                </c:pt>
                <c:pt idx="2">
                  <c:v>59</c:v>
                </c:pt>
                <c:pt idx="3">
                  <c:v>29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lead-in T12PR48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Tous les patients</c:v>
                </c:pt>
                <c:pt idx="1">
                  <c:v>Rechuteurs</c:v>
                </c:pt>
                <c:pt idx="2">
                  <c:v>Non-répondeurs partiels</c:v>
                </c:pt>
                <c:pt idx="3">
                  <c:v>Non-répondeurs nuls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66</c:v>
                </c:pt>
                <c:pt idx="1">
                  <c:v>88</c:v>
                </c:pt>
                <c:pt idx="2">
                  <c:v>54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PR48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Tous les patients</c:v>
                </c:pt>
                <c:pt idx="1">
                  <c:v>Rechuteurs</c:v>
                </c:pt>
                <c:pt idx="2">
                  <c:v>Non-répondeurs partiels</c:v>
                </c:pt>
                <c:pt idx="3">
                  <c:v>Non-répondeurs nuls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17</c:v>
                </c:pt>
                <c:pt idx="1">
                  <c:v>24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dLbls>
          <c:showVal val="1"/>
        </c:dLbls>
        <c:gapWidth val="75"/>
        <c:axId val="102818560"/>
        <c:axId val="102820096"/>
      </c:barChart>
      <c:catAx>
        <c:axId val="102818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02820096"/>
        <c:crosses val="autoZero"/>
        <c:auto val="1"/>
        <c:lblAlgn val="ctr"/>
        <c:lblOffset val="100"/>
      </c:catAx>
      <c:valAx>
        <c:axId val="102820096"/>
        <c:scaling>
          <c:orientation val="minMax"/>
        </c:scaling>
        <c:axPos val="l"/>
        <c:numFmt formatCode="General" sourceLinked="1"/>
        <c:majorTickMark val="none"/>
        <c:tickLblPos val="nextTo"/>
        <c:crossAx val="1028185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T12PR48</c:v>
                </c:pt>
              </c:strCache>
            </c:strRef>
          </c:tx>
          <c:cat>
            <c:strRef>
              <c:f>Feuil1!$A$2</c:f>
              <c:strCache>
                <c:ptCount val="1"/>
                <c:pt idx="0">
                  <c:v>Metavir 3-4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lead-in T12PR48</c:v>
                </c:pt>
              </c:strCache>
            </c:strRef>
          </c:tx>
          <c:cat>
            <c:strRef>
              <c:f>Feuil1!$A$2</c:f>
              <c:strCache>
                <c:ptCount val="1"/>
                <c:pt idx="0">
                  <c:v>Metavir 3-4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PR48</c:v>
                </c:pt>
              </c:strCache>
            </c:strRef>
          </c:tx>
          <c:cat>
            <c:strRef>
              <c:f>Feuil1!$A$2</c:f>
              <c:strCache>
                <c:ptCount val="1"/>
                <c:pt idx="0">
                  <c:v>Metavir 3-4</c:v>
                </c:pt>
              </c:strCache>
            </c:strRef>
          </c:cat>
          <c:val>
            <c:numRef>
              <c:f>Feuil1!$D$2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gapWidth val="75"/>
        <c:axId val="103162624"/>
        <c:axId val="103164160"/>
      </c:barChart>
      <c:catAx>
        <c:axId val="103162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103164160"/>
        <c:crosses val="autoZero"/>
        <c:auto val="1"/>
        <c:lblAlgn val="ctr"/>
        <c:lblOffset val="100"/>
      </c:catAx>
      <c:valAx>
        <c:axId val="103164160"/>
        <c:scaling>
          <c:orientation val="minMax"/>
        </c:scaling>
        <c:axPos val="l"/>
        <c:numFmt formatCode="General" sourceLinked="1"/>
        <c:majorTickMark val="none"/>
        <c:tickLblPos val="nextTo"/>
        <c:crossAx val="1031626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Groupes telaprevir</c:v>
                </c:pt>
                <c:pt idx="1">
                  <c:v>PR48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10</c:v>
                </c:pt>
                <c:pt idx="1">
                  <c:v>23</c:v>
                </c:pt>
              </c:numCache>
            </c:numRef>
          </c:val>
        </c:ser>
        <c:dLbls>
          <c:showVal val="1"/>
        </c:dLbls>
        <c:gapWidth val="75"/>
        <c:axId val="103196928"/>
        <c:axId val="103202816"/>
      </c:barChart>
      <c:catAx>
        <c:axId val="1031969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u="sng">
                <a:solidFill>
                  <a:srgbClr val="FF0000"/>
                </a:solidFill>
              </a:defRPr>
            </a:pPr>
            <a:endParaRPr lang="fr-FR"/>
          </a:p>
        </c:txPr>
        <c:crossAx val="103202816"/>
        <c:crosses val="autoZero"/>
        <c:auto val="1"/>
        <c:lblAlgn val="ctr"/>
        <c:lblOffset val="100"/>
      </c:catAx>
      <c:valAx>
        <c:axId val="103202816"/>
        <c:scaling>
          <c:orientation val="minMax"/>
        </c:scaling>
        <c:axPos val="l"/>
        <c:numFmt formatCode="General" sourceLinked="1"/>
        <c:majorTickMark val="none"/>
        <c:tickLblPos val="nextTo"/>
        <c:crossAx val="103196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FAF21-783D-444E-9115-A6D015DDD4A4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809E4-885D-4C35-B279-19D409E1AF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A199CD-24B7-49EF-BFC2-BCC944F293B6}" type="datetimeFigureOut">
              <a:rPr lang="fr-FR" smtClean="0"/>
              <a:pPr/>
              <a:t>13/10/2011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5100B7-436A-497F-BF0B-8A4A7FA0D1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Traitement des Génotypes 1 en échec de traitement antérieur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440160"/>
          </a:xfrm>
        </p:spPr>
        <p:txBody>
          <a:bodyPr/>
          <a:lstStyle/>
          <a:p>
            <a:r>
              <a:rPr lang="fr-FR" dirty="0" smtClean="0"/>
              <a:t>Etudes RESPOND 2 et REALIZE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4797152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RESPOND 2 (Bacon BR et al. NEJM 2011; 364: 1207-17)</a:t>
            </a:r>
          </a:p>
          <a:p>
            <a:r>
              <a:rPr lang="fr-FR" sz="2000" dirty="0" smtClean="0"/>
              <a:t>REALIZE (</a:t>
            </a:r>
            <a:r>
              <a:rPr lang="fr-FR" sz="2000" dirty="0" err="1" smtClean="0"/>
              <a:t>Zeuzem</a:t>
            </a:r>
            <a:r>
              <a:rPr lang="fr-FR" sz="2000" dirty="0" smtClean="0"/>
              <a:t> S et al. NEJM 2011; 364: 2417-28)</a:t>
            </a:r>
          </a:p>
          <a:p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3429000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Anne-Laure SEIGNE</a:t>
            </a:r>
          </a:p>
          <a:p>
            <a:r>
              <a:rPr lang="fr-FR" sz="2200" dirty="0" smtClean="0"/>
              <a:t>CHU Nancy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D.E.S, 14 et 15 octobre 2011, CHU Nancy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RESPOND 2 – Caractéristiques générales des patients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968552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75656" y="1628800"/>
          <a:ext cx="7008440" cy="385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952"/>
                <a:gridCol w="1296144"/>
                <a:gridCol w="1656184"/>
                <a:gridCol w="1440160"/>
              </a:tblGrid>
              <a:tr h="860314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Caractéristiques</a:t>
                      </a:r>
                    </a:p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No. (%)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Groupe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N=80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Groupe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N=16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Groupe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N=161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33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Age moyen-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dirty="0" smtClean="0"/>
                        <a:t>année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52,9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52,9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52,3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15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Sexe masculin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 (72)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98 (60)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112 (70)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543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Charge virale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1" dirty="0" smtClean="0"/>
                        <a:t>&gt;800</a:t>
                      </a:r>
                      <a:r>
                        <a:rPr lang="fr-FR" b="1" baseline="0" dirty="0" smtClean="0"/>
                        <a:t> 000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="1" baseline="0" dirty="0" smtClean="0"/>
                        <a:t>UI/ml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 (81)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147 (91)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141 (88)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15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Metavir</a:t>
                      </a:r>
                      <a:r>
                        <a:rPr lang="fr-FR" b="1" dirty="0" smtClean="0"/>
                        <a:t> 3 ou 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 (19)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 (20)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 (19)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49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Non-répondeurs partiels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 (36)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 (35)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58 (36)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9159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Rechuteurs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 (64)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105 (65)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103 (64)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RESPOND 2 - Taux de RVS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700808"/>
          <a:ext cx="74993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43608" y="119675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Taux de RVS</a:t>
            </a:r>
            <a:r>
              <a:rPr lang="fr-FR" dirty="0" smtClean="0"/>
              <a:t> (%)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31640" y="5733256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 smtClean="0"/>
              <a:t>Pas de différence significative entre groupe 2 et 3</a:t>
            </a:r>
            <a:endParaRPr lang="fr-FR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RESPOND 2 – Taux de RVS en fonction de la réponse au traitement antérieur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259632" y="1988840"/>
          <a:ext cx="727280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115616" y="16288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Taux de RVS (%)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475656" y="544522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Non-répondeurs nuls exclus</a:t>
            </a:r>
            <a:endParaRPr lang="fr-FR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98080" cy="850106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RESPOND 2 – Taux de RVS </a:t>
            </a:r>
            <a:r>
              <a:rPr lang="fr-FR" sz="3200" dirty="0" smtClean="0"/>
              <a:t>en fonction du score </a:t>
            </a:r>
            <a:r>
              <a:rPr lang="fr-FR" sz="3200" dirty="0" err="1" smtClean="0"/>
              <a:t>Metavir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1043608" y="16288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Taux de RVS (%)</a:t>
            </a:r>
            <a:endParaRPr lang="fr-FR" b="1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1259632" y="2060848"/>
          <a:ext cx="753080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 flipV="1">
            <a:off x="8887968" y="227687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/>
              <a:t>RESPOND 2 – Taux de RVS en fonction de la réponse à l’IFN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9807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Taux de RVS (%)</a:t>
            </a:r>
            <a:endParaRPr lang="fr-FR" b="1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/>
        </p:nvGraphicFramePr>
        <p:xfrm>
          <a:off x="1115616" y="1340768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 flipV="1">
            <a:off x="8887968" y="227687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RESPOND 2 – Facteurs prédictifs de RVS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Analyse </a:t>
            </a:r>
            <a:r>
              <a:rPr lang="fr-FR" u="sng" dirty="0" err="1" smtClean="0"/>
              <a:t>multivariée</a:t>
            </a:r>
            <a:endParaRPr lang="fr-FR" u="sng" dirty="0" smtClean="0"/>
          </a:p>
          <a:p>
            <a:pPr lvl="1"/>
            <a:r>
              <a:rPr lang="fr-FR" dirty="0" smtClean="0"/>
              <a:t>Groupe 2 ou 3</a:t>
            </a:r>
          </a:p>
          <a:p>
            <a:pPr lvl="1"/>
            <a:r>
              <a:rPr lang="fr-FR" dirty="0" err="1" smtClean="0"/>
              <a:t>Rechuteurs</a:t>
            </a:r>
            <a:r>
              <a:rPr lang="fr-FR" dirty="0" smtClean="0"/>
              <a:t> </a:t>
            </a:r>
            <a:r>
              <a:rPr lang="fr-FR" sz="2000" dirty="0" smtClean="0"/>
              <a:t>(plutôt que non-répondeurs partiels)</a:t>
            </a:r>
          </a:p>
          <a:p>
            <a:pPr lvl="1"/>
            <a:r>
              <a:rPr lang="fr-FR" dirty="0" smtClean="0"/>
              <a:t>Bonne réponse à l’IFN</a:t>
            </a:r>
            <a:endParaRPr lang="fr-FR" sz="2000" dirty="0" smtClean="0"/>
          </a:p>
          <a:p>
            <a:pPr lvl="1"/>
            <a:r>
              <a:rPr lang="fr-FR" dirty="0" smtClean="0"/>
              <a:t>Charge virale &lt; 800 000 UI/</a:t>
            </a:r>
            <a:r>
              <a:rPr lang="fr-FR" dirty="0" err="1" smtClean="0"/>
              <a:t>mL</a:t>
            </a:r>
            <a:r>
              <a:rPr lang="fr-FR" dirty="0" smtClean="0"/>
              <a:t> à S0</a:t>
            </a:r>
          </a:p>
          <a:p>
            <a:pPr lvl="1"/>
            <a:r>
              <a:rPr lang="fr-FR" dirty="0" smtClean="0"/>
              <a:t>Absence de cirrhose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RESPOND 2 - Tolérance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600" y="1412776"/>
          <a:ext cx="7920882" cy="428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484"/>
                <a:gridCol w="1156937"/>
                <a:gridCol w="1131555"/>
                <a:gridCol w="1206991"/>
                <a:gridCol w="1508739"/>
                <a:gridCol w="1584176"/>
              </a:tblGrid>
              <a:tr h="753649">
                <a:tc rowSpan="2"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Effet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indésirable (EI)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- No (%)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Groupe 1 (n=80)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Groupe 2 (n=162)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Groupe 3 (n=161)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Valeur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de p</a:t>
                      </a:r>
                    </a:p>
                    <a:p>
                      <a:pPr algn="ctr"/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0653">
                <a:tc vMerge="1">
                  <a:txBody>
                    <a:bodyPr/>
                    <a:lstStyle/>
                    <a:p>
                      <a:pPr algn="l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>
                          <a:solidFill>
                            <a:schemeClr val="tx1"/>
                          </a:solidFill>
                        </a:rPr>
                        <a:t>Grp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</a:rPr>
                        <a:t> 2 vs </a:t>
                      </a:r>
                      <a:r>
                        <a:rPr lang="fr-FR" sz="1500" baseline="0" dirty="0" err="1" smtClean="0">
                          <a:solidFill>
                            <a:schemeClr val="tx1"/>
                          </a:solidFill>
                        </a:rPr>
                        <a:t>Grp</a:t>
                      </a:r>
                      <a:r>
                        <a:rPr lang="fr-FR" sz="15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err="1" smtClean="0">
                          <a:solidFill>
                            <a:schemeClr val="tx1"/>
                          </a:solidFill>
                        </a:rPr>
                        <a:t>Grp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 3 vs </a:t>
                      </a:r>
                      <a:r>
                        <a:rPr lang="fr-FR" sz="1500" dirty="0" err="1" smtClean="0">
                          <a:solidFill>
                            <a:schemeClr val="tx1"/>
                          </a:solidFill>
                        </a:rPr>
                        <a:t>Grp</a:t>
                      </a:r>
                      <a:r>
                        <a:rPr lang="fr-FR" sz="150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fr-FR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376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Tout EI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(96)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160 (99)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161 (100)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0,34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0,04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9376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EI grave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4 (5)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16 (10)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23 (14)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0,23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0,03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9376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Anémie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16 (20)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70 (43)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74 (46)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&lt;0,001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&lt;0,001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3649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Utilisation  d’EPO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17 (21)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66 (41)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74 (46)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0,003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&lt;0,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9376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</a:rPr>
                        <a:t>Dysgueusie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9 (11)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69 (43)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(45)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&lt;0,001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&lt;0,001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15616" y="522920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RESPOND 2 - Commentaires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 err="1" smtClean="0"/>
              <a:t>Tri-thérapie</a:t>
            </a:r>
            <a:r>
              <a:rPr lang="fr-FR" u="sng" dirty="0" smtClean="0"/>
              <a:t> contenant </a:t>
            </a:r>
            <a:r>
              <a:rPr lang="fr-FR" u="sng" dirty="0" err="1" smtClean="0"/>
              <a:t>boceprevir</a:t>
            </a:r>
            <a:r>
              <a:rPr lang="fr-FR" u="sng" dirty="0" smtClean="0"/>
              <a:t> permet d’augmenter le taux de RVS 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/>
              <a:t>	chez patient génotype 1 en échec de bithérapie </a:t>
            </a:r>
            <a:r>
              <a:rPr lang="fr-FR" sz="3000" dirty="0" err="1" smtClean="0"/>
              <a:t>pégylée</a:t>
            </a:r>
            <a:r>
              <a:rPr lang="fr-FR" sz="3000" dirty="0" smtClean="0"/>
              <a:t> (</a:t>
            </a:r>
            <a:r>
              <a:rPr lang="fr-FR" sz="3000" dirty="0" err="1" smtClean="0"/>
              <a:t>rechuteurs</a:t>
            </a:r>
            <a:r>
              <a:rPr lang="fr-FR" sz="3000" dirty="0" smtClean="0"/>
              <a:t> et non-répondeurs partiels)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/>
              <a:t> 	Par rapport à bithérapie </a:t>
            </a:r>
            <a:r>
              <a:rPr lang="fr-FR" sz="3000" dirty="0" err="1" smtClean="0"/>
              <a:t>pégylée</a:t>
            </a:r>
            <a:r>
              <a:rPr lang="fr-FR" sz="3000" dirty="0" smtClean="0"/>
              <a:t> seule</a:t>
            </a:r>
            <a:endParaRPr lang="fr-FR" sz="3600" dirty="0" smtClean="0"/>
          </a:p>
          <a:p>
            <a:endParaRPr lang="fr-FR" dirty="0" smtClean="0"/>
          </a:p>
          <a:p>
            <a:r>
              <a:rPr lang="fr-FR" sz="3100" u="sng" dirty="0" smtClean="0"/>
              <a:t>Traitement plus court (32 semaines) </a:t>
            </a:r>
          </a:p>
          <a:p>
            <a:pPr>
              <a:buFont typeface="Wingdings" pitchFamily="2" charset="2"/>
              <a:buChar char="ü"/>
            </a:pPr>
            <a:r>
              <a:rPr lang="fr-FR" sz="3100" dirty="0" smtClean="0"/>
              <a:t>	pour patients présentant une réponse précoce</a:t>
            </a:r>
            <a:r>
              <a:rPr lang="fr-FR" sz="3600" dirty="0" smtClean="0"/>
              <a:t> </a:t>
            </a:r>
            <a:r>
              <a:rPr lang="fr-FR" sz="2300" dirty="0" smtClean="0"/>
              <a:t>(ARN VHC indétectable S8)</a:t>
            </a:r>
            <a:endParaRPr lang="fr-FR" sz="2000" dirty="0" smtClean="0"/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/>
              <a:t>Plus d’effets indésirables </a:t>
            </a:r>
            <a:r>
              <a:rPr lang="fr-FR" dirty="0" smtClean="0"/>
              <a:t>(anémie++)</a:t>
            </a:r>
            <a:endParaRPr lang="fr-FR" u="sng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	chez patients traités par </a:t>
            </a:r>
            <a:r>
              <a:rPr lang="fr-FR" dirty="0" err="1" smtClean="0"/>
              <a:t>boceprevir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sz="20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900" dirty="0" smtClean="0"/>
              <a:t>REALIZE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err="1" smtClean="0"/>
              <a:t>Telaprevir</a:t>
            </a:r>
            <a:r>
              <a:rPr lang="fr-FR" sz="2400" dirty="0" smtClean="0"/>
              <a:t> for </a:t>
            </a:r>
            <a:r>
              <a:rPr lang="fr-FR" sz="2400" dirty="0" err="1" smtClean="0"/>
              <a:t>retreatment</a:t>
            </a:r>
            <a:r>
              <a:rPr lang="fr-FR" sz="2400" dirty="0" smtClean="0"/>
              <a:t> of HVC infection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Phase 3</a:t>
            </a:r>
          </a:p>
          <a:p>
            <a:pPr lvl="1"/>
            <a:r>
              <a:rPr lang="fr-FR" dirty="0" smtClean="0"/>
              <a:t>Prospective</a:t>
            </a:r>
          </a:p>
          <a:p>
            <a:pPr lvl="1"/>
            <a:r>
              <a:rPr lang="fr-FR" dirty="0" smtClean="0"/>
              <a:t>Randomisée</a:t>
            </a:r>
          </a:p>
          <a:p>
            <a:pPr lvl="1"/>
            <a:r>
              <a:rPr lang="fr-FR" dirty="0" smtClean="0"/>
              <a:t>Double aveugle</a:t>
            </a:r>
          </a:p>
          <a:p>
            <a:r>
              <a:rPr lang="fr-FR" dirty="0" smtClean="0"/>
              <a:t>663 patients </a:t>
            </a:r>
          </a:p>
          <a:p>
            <a:pPr lvl="1"/>
            <a:r>
              <a:rPr lang="fr-FR" dirty="0" smtClean="0"/>
              <a:t>génotype 1 </a:t>
            </a:r>
          </a:p>
          <a:p>
            <a:pPr lvl="1"/>
            <a:r>
              <a:rPr lang="fr-FR" dirty="0" smtClean="0"/>
              <a:t>en échec de bithérapie </a:t>
            </a:r>
            <a:r>
              <a:rPr lang="fr-FR" dirty="0" err="1" smtClean="0"/>
              <a:t>pégylée</a:t>
            </a:r>
            <a:r>
              <a:rPr lang="fr-FR" dirty="0" smtClean="0"/>
              <a:t> (</a:t>
            </a:r>
            <a:r>
              <a:rPr lang="fr-FR" dirty="0" err="1" smtClean="0"/>
              <a:t>rechuteurs</a:t>
            </a:r>
            <a:r>
              <a:rPr lang="fr-FR" dirty="0" smtClean="0"/>
              <a:t>, non-répondeurs partiels et non-répondeurs nuls)</a:t>
            </a:r>
          </a:p>
          <a:p>
            <a:r>
              <a:rPr lang="fr-FR" dirty="0" smtClean="0"/>
              <a:t>3 groupes</a:t>
            </a:r>
          </a:p>
          <a:p>
            <a:endParaRPr lang="fr-FR" dirty="0" smtClean="0"/>
          </a:p>
          <a:p>
            <a:pPr lvl="1"/>
            <a:endParaRPr lang="fr-FR" dirty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Schéma realiz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8172400" cy="5688632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Schéma de l’étude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043608" y="21328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(n=266)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(n=264)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15616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(n=132)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Echec de traitement </a:t>
            </a:r>
            <a:r>
              <a:rPr lang="fr-FR" sz="3100" dirty="0" smtClean="0"/>
              <a:t>(génotype 1)</a:t>
            </a:r>
            <a:endParaRPr lang="fr-FR" sz="31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53408"/>
          </a:xfrm>
        </p:spPr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rgbClr val="C00000"/>
                </a:solidFill>
              </a:rPr>
              <a:t>60% d’échec après 1</a:t>
            </a:r>
            <a:r>
              <a:rPr lang="fr-FR" u="sng" baseline="30000" dirty="0" smtClean="0">
                <a:solidFill>
                  <a:srgbClr val="C00000"/>
                </a:solidFill>
              </a:rPr>
              <a:t>ère</a:t>
            </a:r>
            <a:r>
              <a:rPr lang="fr-FR" u="sng" dirty="0" smtClean="0">
                <a:solidFill>
                  <a:srgbClr val="C00000"/>
                </a:solidFill>
              </a:rPr>
              <a:t> ligne PEG-IFN + RBV </a:t>
            </a:r>
            <a:r>
              <a:rPr lang="fr-FR" dirty="0" smtClean="0"/>
              <a:t>48 semaines </a:t>
            </a:r>
            <a:r>
              <a:rPr lang="fr-FR" sz="2600" dirty="0" smtClean="0"/>
              <a:t>(1)</a:t>
            </a:r>
          </a:p>
          <a:p>
            <a:endParaRPr lang="fr-FR" dirty="0" smtClean="0"/>
          </a:p>
          <a:p>
            <a:r>
              <a:rPr lang="fr-FR" dirty="0" smtClean="0"/>
              <a:t>RBV + PEG-IFN</a:t>
            </a:r>
            <a:r>
              <a:rPr lang="el-GR" dirty="0" smtClean="0">
                <a:latin typeface="Calibri"/>
                <a:cs typeface="Calibri"/>
              </a:rPr>
              <a:t>α</a:t>
            </a:r>
            <a:r>
              <a:rPr lang="fr-FR" dirty="0" smtClean="0">
                <a:latin typeface="Calibri"/>
                <a:cs typeface="Calibri"/>
              </a:rPr>
              <a:t>2</a:t>
            </a:r>
            <a:r>
              <a:rPr lang="fr-FR" u="sng" dirty="0" smtClean="0">
                <a:latin typeface="Calibri"/>
                <a:cs typeface="Calibri"/>
              </a:rPr>
              <a:t>a</a:t>
            </a:r>
            <a:r>
              <a:rPr lang="fr-FR" dirty="0" smtClean="0">
                <a:latin typeface="Calibri"/>
                <a:cs typeface="Calibri"/>
              </a:rPr>
              <a:t> = RBV +</a:t>
            </a:r>
            <a:r>
              <a:rPr lang="fr-FR" dirty="0" smtClean="0"/>
              <a:t>PEG-IFN</a:t>
            </a:r>
            <a:r>
              <a:rPr lang="el-GR" dirty="0" smtClean="0">
                <a:latin typeface="Calibri"/>
                <a:cs typeface="Calibri"/>
              </a:rPr>
              <a:t>α</a:t>
            </a:r>
            <a:r>
              <a:rPr lang="fr-FR" dirty="0" smtClean="0">
                <a:latin typeface="Calibri"/>
                <a:cs typeface="Calibri"/>
              </a:rPr>
              <a:t>2</a:t>
            </a:r>
            <a:r>
              <a:rPr lang="fr-FR" u="sng" dirty="0" smtClean="0">
                <a:latin typeface="Calibri"/>
                <a:cs typeface="Calibri"/>
              </a:rPr>
              <a:t>b </a:t>
            </a:r>
            <a:r>
              <a:rPr lang="fr-FR" sz="2600" dirty="0" smtClean="0">
                <a:latin typeface="Calibri"/>
                <a:cs typeface="Calibri"/>
              </a:rPr>
              <a:t>(1)</a:t>
            </a:r>
            <a:endParaRPr lang="fr-FR" sz="2600" u="sng" dirty="0" smtClean="0">
              <a:latin typeface="Calibri"/>
              <a:cs typeface="Calibri"/>
            </a:endParaRPr>
          </a:p>
          <a:p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/>
              <a:t>Facteurs prédictifs d’échec </a:t>
            </a:r>
            <a:r>
              <a:rPr lang="fr-FR" sz="2600" dirty="0" smtClean="0"/>
              <a:t>(2)</a:t>
            </a:r>
          </a:p>
          <a:p>
            <a:pPr lvl="1"/>
            <a:r>
              <a:rPr lang="fr-FR" dirty="0" smtClean="0"/>
              <a:t>Polymorphisme IL-28B, cirrhose, âge &gt;40 ans, origine africaine ou américaine, obésité, charge virale élevée,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56612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dirty="0" err="1" smtClean="0"/>
              <a:t>McHutchison</a:t>
            </a:r>
            <a:r>
              <a:rPr lang="fr-FR" dirty="0" smtClean="0"/>
              <a:t> JG et al. NEJM 2009; 361: 580-93</a:t>
            </a:r>
          </a:p>
          <a:p>
            <a:pPr marL="342900" indent="-342900">
              <a:buAutoNum type="arabicParenBoth"/>
            </a:pPr>
            <a:r>
              <a:rPr lang="fr-FR" dirty="0" err="1" smtClean="0"/>
              <a:t>Zeuzem</a:t>
            </a:r>
            <a:r>
              <a:rPr lang="fr-FR" dirty="0" smtClean="0"/>
              <a:t> S et al. Ann </a:t>
            </a:r>
            <a:r>
              <a:rPr lang="fr-FR" dirty="0" err="1" smtClean="0"/>
              <a:t>Intern</a:t>
            </a:r>
            <a:r>
              <a:rPr lang="fr-FR" dirty="0" smtClean="0"/>
              <a:t> Med 2004;140: 370-81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Schéma de l’étude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5256584"/>
          </a:xfrm>
        </p:spPr>
        <p:txBody>
          <a:bodyPr>
            <a:normAutofit fontScale="62500" lnSpcReduction="20000"/>
          </a:bodyPr>
          <a:lstStyle/>
          <a:p>
            <a:r>
              <a:rPr lang="fr-FR" u="sng" dirty="0" err="1" smtClean="0"/>
              <a:t>Telaprevir</a:t>
            </a:r>
            <a:r>
              <a:rPr lang="fr-FR" dirty="0" smtClean="0"/>
              <a:t>: 750 mg 3 fois/j per os</a:t>
            </a:r>
          </a:p>
          <a:p>
            <a:endParaRPr lang="fr-FR" dirty="0" smtClean="0"/>
          </a:p>
          <a:p>
            <a:r>
              <a:rPr lang="fr-FR" u="sng" dirty="0" err="1" smtClean="0"/>
              <a:t>Ribavirine</a:t>
            </a:r>
            <a:r>
              <a:rPr lang="fr-FR" dirty="0" smtClean="0"/>
              <a:t>: 1000 à 1200 mg/jour per os</a:t>
            </a:r>
          </a:p>
          <a:p>
            <a:endParaRPr lang="fr-FR" dirty="0" smtClean="0"/>
          </a:p>
          <a:p>
            <a:r>
              <a:rPr lang="fr-FR" u="sng" dirty="0" smtClean="0"/>
              <a:t>PEG-</a:t>
            </a:r>
            <a:r>
              <a:rPr lang="fr-FR" u="sng" dirty="0" err="1" smtClean="0"/>
              <a:t>interferon</a:t>
            </a:r>
            <a:r>
              <a:rPr lang="fr-FR" u="sng" dirty="0" smtClean="0"/>
              <a:t> alpha-2a</a:t>
            </a:r>
            <a:r>
              <a:rPr lang="fr-FR" dirty="0" smtClean="0"/>
              <a:t>: 180 µg/semaine SC</a:t>
            </a:r>
          </a:p>
          <a:p>
            <a:endParaRPr lang="fr-FR" dirty="0" smtClean="0"/>
          </a:p>
          <a:p>
            <a:r>
              <a:rPr lang="fr-FR" u="sng" dirty="0" smtClean="0">
                <a:solidFill>
                  <a:srgbClr val="C00000"/>
                </a:solidFill>
              </a:rPr>
              <a:t>Règles d’arrêt</a:t>
            </a:r>
            <a:r>
              <a:rPr lang="fr-FR" u="sng" dirty="0" smtClean="0"/>
              <a:t>:</a:t>
            </a:r>
          </a:p>
          <a:p>
            <a:pPr>
              <a:buNone/>
            </a:pPr>
            <a:r>
              <a:rPr lang="fr-FR" dirty="0" smtClean="0"/>
              <a:t>    -&gt;Arrêt du </a:t>
            </a:r>
            <a:r>
              <a:rPr lang="fr-FR" dirty="0" err="1" smtClean="0"/>
              <a:t>telaprevir</a:t>
            </a:r>
            <a:r>
              <a:rPr lang="fr-FR" dirty="0" smtClean="0"/>
              <a:t> si ARN-VHC &gt;100 UI/</a:t>
            </a:r>
            <a:r>
              <a:rPr lang="fr-FR" dirty="0" err="1" smtClean="0"/>
              <a:t>mL</a:t>
            </a:r>
            <a:r>
              <a:rPr lang="fr-FR" dirty="0" smtClean="0"/>
              <a:t> S4, S6 ou S8</a:t>
            </a:r>
          </a:p>
          <a:p>
            <a:pPr>
              <a:buNone/>
            </a:pPr>
            <a:r>
              <a:rPr lang="fr-FR" dirty="0" smtClean="0"/>
              <a:t>    -&gt;Arrêt de tout traitement si diminution  ARN-VHC &lt;2 log S12/S16 ou si ARN-VCH détectable S24 ou S36</a:t>
            </a:r>
          </a:p>
          <a:p>
            <a:pPr>
              <a:buNone/>
            </a:pPr>
            <a:endParaRPr lang="fr-FR" dirty="0" smtClean="0"/>
          </a:p>
          <a:p>
            <a:r>
              <a:rPr lang="fr-FR" u="sng" dirty="0" smtClean="0"/>
              <a:t>Echec virologique</a:t>
            </a:r>
            <a:r>
              <a:rPr lang="fr-FR" dirty="0" smtClean="0"/>
              <a:t>: règle d’arrêt ou échappement virologique</a:t>
            </a:r>
          </a:p>
          <a:p>
            <a:pPr>
              <a:buNone/>
            </a:pPr>
            <a:endParaRPr lang="fr-FR" u="sng" dirty="0" smtClean="0"/>
          </a:p>
          <a:p>
            <a:r>
              <a:rPr lang="fr-FR" u="sng" dirty="0" smtClean="0"/>
              <a:t>Analyses des mutants résistants</a:t>
            </a:r>
          </a:p>
          <a:p>
            <a:pPr lvl="1"/>
            <a:r>
              <a:rPr lang="fr-FR" dirty="0" smtClean="0"/>
              <a:t>Inclusion</a:t>
            </a:r>
          </a:p>
          <a:p>
            <a:pPr lvl="1"/>
            <a:r>
              <a:rPr lang="fr-FR" dirty="0" smtClean="0"/>
              <a:t>Echec virologique ou rechute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Analyses statistiques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3528392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 smtClean="0"/>
              <a:t>Objectif primaire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taux de RVS</a:t>
            </a:r>
          </a:p>
          <a:p>
            <a:r>
              <a:rPr lang="fr-FR" u="sng" dirty="0" smtClean="0"/>
              <a:t>Objectifs secondaires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Taux de réponse précoce </a:t>
            </a:r>
            <a:r>
              <a:rPr lang="fr-FR" sz="2000" dirty="0" smtClean="0"/>
              <a:t>(ARN-VHC indétectable S8) </a:t>
            </a:r>
            <a:endParaRPr lang="fr-FR" dirty="0" smtClean="0"/>
          </a:p>
          <a:p>
            <a:pPr lvl="1"/>
            <a:r>
              <a:rPr lang="fr-FR" dirty="0" smtClean="0"/>
              <a:t>Taux de rechute</a:t>
            </a:r>
          </a:p>
          <a:p>
            <a:pPr lvl="1"/>
            <a:r>
              <a:rPr lang="fr-FR" dirty="0" smtClean="0"/>
              <a:t>Effet de la phase initiale de bithérapie (</a:t>
            </a:r>
            <a:r>
              <a:rPr lang="fr-FR" dirty="0" err="1" smtClean="0"/>
              <a:t>lead</a:t>
            </a:r>
            <a:r>
              <a:rPr lang="fr-FR" dirty="0" smtClean="0"/>
              <a:t>-in)</a:t>
            </a:r>
          </a:p>
          <a:p>
            <a:r>
              <a:rPr lang="fr-FR" u="sng" dirty="0" smtClean="0"/>
              <a:t>Tolérance</a:t>
            </a:r>
            <a:endParaRPr lang="fr-FR" dirty="0" smtClean="0"/>
          </a:p>
          <a:p>
            <a:r>
              <a:rPr lang="fr-FR" u="sng" dirty="0" smtClean="0"/>
              <a:t>Intention de traiter</a:t>
            </a:r>
          </a:p>
          <a:p>
            <a:r>
              <a:rPr lang="fr-FR" u="sng" dirty="0" smtClean="0">
                <a:solidFill>
                  <a:srgbClr val="C00000"/>
                </a:solidFill>
              </a:rPr>
              <a:t>Hypothèses émises</a:t>
            </a:r>
            <a:r>
              <a:rPr lang="fr-FR" dirty="0" smtClean="0"/>
              <a:t>: </a:t>
            </a:r>
            <a:r>
              <a:rPr lang="fr-FR" sz="2800" dirty="0" smtClean="0"/>
              <a:t>taux de RVS (%)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71600" y="4797152"/>
          <a:ext cx="792088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239"/>
                <a:gridCol w="2072754"/>
                <a:gridCol w="244288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Groupe contrôle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Groupes </a:t>
                      </a:r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Telaprevir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Rechuteurs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Non répondeurs </a:t>
                      </a:r>
                    </a:p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(partiels et nuls)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fr-FR" sz="3600" dirty="0" smtClean="0"/>
              <a:t>REALIZE – Caractéristiques générales des patients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511256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524000" y="1412777"/>
          <a:ext cx="7008440" cy="4742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952"/>
                <a:gridCol w="1296144"/>
                <a:gridCol w="1656184"/>
                <a:gridCol w="1440160"/>
              </a:tblGrid>
              <a:tr h="63031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Caractéristiques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T12PR48</a:t>
                      </a: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(n=266)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/>
                          </a:solidFill>
                        </a:rPr>
                        <a:t>Lead</a:t>
                      </a:r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-in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T12PR48</a:t>
                      </a:r>
                      <a:endParaRPr lang="fr-FR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(n=264)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PR48</a:t>
                      </a:r>
                      <a:endParaRPr lang="fr-FR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(n=132)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Age moyen-</a:t>
                      </a:r>
                      <a:r>
                        <a:rPr lang="fr-FR" b="1" baseline="0" dirty="0" smtClean="0"/>
                        <a:t> </a:t>
                      </a:r>
                      <a:r>
                        <a:rPr lang="fr-FR" b="0" baseline="0" dirty="0" smtClean="0"/>
                        <a:t>(</a:t>
                      </a:r>
                      <a:r>
                        <a:rPr lang="fr-FR" dirty="0" smtClean="0"/>
                        <a:t>année)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57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Sexe masculin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183</a:t>
                      </a:r>
                      <a:r>
                        <a:rPr lang="fr-FR" baseline="0" dirty="0" smtClean="0"/>
                        <a:t> (69)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189 (72)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88 (67)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Charge virale &gt; 800</a:t>
                      </a:r>
                      <a:r>
                        <a:rPr lang="fr-FR" b="1" baseline="0" dirty="0" smtClean="0"/>
                        <a:t> 000 UI/</a:t>
                      </a:r>
                      <a:r>
                        <a:rPr lang="fr-FR" b="1" baseline="0" dirty="0" err="1" smtClean="0"/>
                        <a:t>mL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238</a:t>
                      </a:r>
                      <a:r>
                        <a:rPr lang="fr-FR" baseline="0" dirty="0" smtClean="0"/>
                        <a:t> (89)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234 (89)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111</a:t>
                      </a:r>
                      <a:r>
                        <a:rPr lang="fr-FR" baseline="0" dirty="0" smtClean="0"/>
                        <a:t> (86)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572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Metavir</a:t>
                      </a:r>
                      <a:r>
                        <a:rPr lang="fr-FR" b="1" dirty="0" smtClean="0"/>
                        <a:t> 3-4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132 (50)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125 (47)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</a:t>
                      </a:r>
                      <a:r>
                        <a:rPr lang="fr-FR" baseline="0" dirty="0" smtClean="0"/>
                        <a:t> (45)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3031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Non-répondeurs</a:t>
                      </a:r>
                      <a:r>
                        <a:rPr lang="fr-FR" dirty="0" smtClean="0"/>
                        <a:t> </a:t>
                      </a:r>
                      <a:r>
                        <a:rPr lang="fr-FR" b="1" dirty="0" smtClean="0"/>
                        <a:t>nuls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72</a:t>
                      </a:r>
                      <a:r>
                        <a:rPr lang="fr-FR" baseline="0" dirty="0" smtClean="0"/>
                        <a:t> (27)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75</a:t>
                      </a:r>
                      <a:r>
                        <a:rPr lang="fr-FR" baseline="0" dirty="0" smtClean="0"/>
                        <a:t> (28)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</a:t>
                      </a:r>
                      <a:r>
                        <a:rPr lang="fr-FR" baseline="0" dirty="0" smtClean="0"/>
                        <a:t> (28)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30311">
                <a:tc>
                  <a:txBody>
                    <a:bodyPr/>
                    <a:lstStyle/>
                    <a:p>
                      <a:r>
                        <a:rPr lang="fr-FR" b="1" dirty="0" smtClean="0"/>
                        <a:t>Non</a:t>
                      </a:r>
                      <a:r>
                        <a:rPr lang="fr-FR" b="1" baseline="0" dirty="0" smtClean="0"/>
                        <a:t>-r</a:t>
                      </a:r>
                      <a:r>
                        <a:rPr lang="fr-FR" b="1" dirty="0" smtClean="0"/>
                        <a:t>épondeurs partiels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49 (18)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48 (18)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</a:t>
                      </a:r>
                      <a:r>
                        <a:rPr lang="fr-FR" baseline="0" dirty="0" smtClean="0"/>
                        <a:t> (20)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572">
                <a:tc>
                  <a:txBody>
                    <a:bodyPr/>
                    <a:lstStyle/>
                    <a:p>
                      <a:r>
                        <a:rPr lang="fr-FR" b="1" dirty="0" err="1" smtClean="0"/>
                        <a:t>Rechuteurs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145</a:t>
                      </a:r>
                      <a:r>
                        <a:rPr lang="fr-FR" baseline="0" dirty="0" smtClean="0"/>
                        <a:t> (55)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141 (53)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68</a:t>
                      </a:r>
                      <a:r>
                        <a:rPr lang="fr-FR" baseline="0" dirty="0" smtClean="0"/>
                        <a:t> (52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Taux de RVS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772816"/>
          <a:ext cx="7499350" cy="447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75656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Taux de RVS </a:t>
            </a:r>
            <a:r>
              <a:rPr lang="fr-FR" b="1" dirty="0" smtClean="0"/>
              <a:t>(%)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Taux de RVS chez </a:t>
            </a:r>
            <a:r>
              <a:rPr lang="fr-FR" sz="3200" dirty="0" smtClean="0"/>
              <a:t>patient ayant un score </a:t>
            </a:r>
            <a:r>
              <a:rPr lang="fr-FR" sz="3200" dirty="0" err="1" smtClean="0"/>
              <a:t>Metavir</a:t>
            </a:r>
            <a:r>
              <a:rPr lang="fr-FR" sz="3200" dirty="0" smtClean="0"/>
              <a:t> 3-4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35100" y="1772816"/>
          <a:ext cx="7499350" cy="447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475656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Taux de RVS </a:t>
            </a:r>
            <a:r>
              <a:rPr lang="fr-FR" b="1" dirty="0" smtClean="0"/>
              <a:t>(%)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– Taux de rechute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4293096"/>
            <a:ext cx="7416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73% </a:t>
            </a:r>
            <a:r>
              <a:rPr lang="fr-FR" sz="2000" dirty="0" smtClean="0"/>
              <a:t>des échecs virologiques et des rechutes associés à l’émergence de </a:t>
            </a:r>
            <a:r>
              <a:rPr lang="fr-FR" sz="2000" b="1" dirty="0" smtClean="0"/>
              <a:t>mutants résistants</a:t>
            </a:r>
          </a:p>
          <a:p>
            <a:pPr>
              <a:buFont typeface="Arial" pitchFamily="34" charset="0"/>
              <a:buChar char="•"/>
            </a:pPr>
            <a:endParaRPr lang="fr-FR" sz="2000" b="1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Pas de différence</a:t>
            </a:r>
            <a:r>
              <a:rPr lang="fr-FR" sz="2000" dirty="0" smtClean="0"/>
              <a:t> en nombre et en type de mutants entre les 2 groupes </a:t>
            </a:r>
            <a:r>
              <a:rPr lang="fr-FR" sz="2000" dirty="0" err="1" smtClean="0"/>
              <a:t>Telaprevir</a:t>
            </a:r>
            <a:endParaRPr lang="fr-FR" sz="2000" dirty="0" smtClean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1259632" y="1484784"/>
          <a:ext cx="6768752" cy="280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115616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Taux de rechute (%)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smtClean="0"/>
              <a:t>REALIZE - Tolérance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259631" y="1447800"/>
          <a:ext cx="7344817" cy="424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731"/>
                <a:gridCol w="1721441"/>
                <a:gridCol w="1721441"/>
                <a:gridCol w="1836204"/>
              </a:tblGrid>
              <a:tr h="109208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Effets indésirables (EI)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- No (%)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T12PR48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(N=266)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Lead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-in T12PR48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(N=264)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PR48</a:t>
                      </a:r>
                    </a:p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(N=132)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grave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(12)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(12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 (5)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Hb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&lt;8,5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g/</a:t>
                      </a:r>
                      <a:r>
                        <a:rPr lang="fr-FR" sz="1600" baseline="0" dirty="0" err="1" smtClean="0">
                          <a:solidFill>
                            <a:schemeClr val="tx1"/>
                          </a:solidFill>
                        </a:rPr>
                        <a:t>dL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28 (11)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36 (14)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7 (5)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Rash cutané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12 (5)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10 (4)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Prurit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138 (52)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132 (50)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56 (43)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Arrêt lié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à anémie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6 (2)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9 (3)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Arrêt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lié à rash cutané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12 (5)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10 (4)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12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Arrêt lié à un prurit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1 (&lt;1)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3 (1)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REALIZE - Commentaires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u="sng" dirty="0" err="1" smtClean="0"/>
              <a:t>Tri-thérapie</a:t>
            </a:r>
            <a:r>
              <a:rPr lang="fr-FR" u="sng" dirty="0" smtClean="0"/>
              <a:t> contenant </a:t>
            </a:r>
            <a:r>
              <a:rPr lang="fr-FR" u="sng" dirty="0" err="1" smtClean="0"/>
              <a:t>telaprevir</a:t>
            </a:r>
            <a:r>
              <a:rPr lang="fr-FR" u="sng" dirty="0" smtClean="0"/>
              <a:t> augmente significativement le taux de RVS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	chez patients génotype 1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     en échec de bithérapie </a:t>
            </a:r>
            <a:r>
              <a:rPr lang="fr-FR" dirty="0" err="1" smtClean="0"/>
              <a:t>pegylée</a:t>
            </a:r>
            <a:r>
              <a:rPr lang="fr-FR" dirty="0" smtClean="0"/>
              <a:t> (</a:t>
            </a:r>
            <a:r>
              <a:rPr lang="fr-FR" dirty="0" err="1" smtClean="0"/>
              <a:t>rechuteurs</a:t>
            </a:r>
            <a:r>
              <a:rPr lang="fr-FR" dirty="0" smtClean="0"/>
              <a:t>, non-répondeurs partiels ou nuls)</a:t>
            </a:r>
          </a:p>
          <a:p>
            <a:endParaRPr lang="fr-FR" dirty="0" smtClean="0"/>
          </a:p>
          <a:p>
            <a:r>
              <a:rPr lang="fr-FR" dirty="0" smtClean="0"/>
              <a:t>Selon étude, pas d’intérêt à phase initiale de bithérapie</a:t>
            </a:r>
          </a:p>
          <a:p>
            <a:endParaRPr lang="fr-FR" dirty="0" smtClean="0"/>
          </a:p>
          <a:p>
            <a:r>
              <a:rPr lang="fr-FR" u="sng" dirty="0" smtClean="0"/>
              <a:t>Plus d’effets secondaires </a:t>
            </a:r>
            <a:r>
              <a:rPr lang="fr-FR" dirty="0" smtClean="0"/>
              <a:t>dans groupes </a:t>
            </a:r>
            <a:r>
              <a:rPr lang="fr-FR" dirty="0" err="1" smtClean="0"/>
              <a:t>telaprevir</a:t>
            </a:r>
            <a:r>
              <a:rPr lang="fr-FR" dirty="0" smtClean="0"/>
              <a:t> (rash cutané, anémie, prurit)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Ces 2 </a:t>
            </a:r>
            <a:r>
              <a:rPr lang="fr-FR" dirty="0" err="1" smtClean="0">
                <a:solidFill>
                  <a:srgbClr val="C00000"/>
                </a:solidFill>
              </a:rPr>
              <a:t>tri-thérapies</a:t>
            </a:r>
            <a:r>
              <a:rPr lang="fr-FR" dirty="0" smtClean="0">
                <a:solidFill>
                  <a:srgbClr val="C00000"/>
                </a:solidFill>
              </a:rPr>
              <a:t>:  AMM </a:t>
            </a:r>
            <a:r>
              <a:rPr lang="fr-FR" dirty="0" smtClean="0"/>
              <a:t>chez patients génotype 1 en échec de bithérapie </a:t>
            </a:r>
            <a:r>
              <a:rPr lang="fr-FR" dirty="0" err="1" smtClean="0"/>
              <a:t>pégylée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rechuteurs</a:t>
            </a:r>
            <a:r>
              <a:rPr lang="fr-FR" dirty="0" smtClean="0"/>
              <a:t>, non-répondeurs partiels </a:t>
            </a:r>
            <a:r>
              <a:rPr lang="fr-FR" u="sng" dirty="0" smtClean="0"/>
              <a:t>et non-répondeurs nuls</a:t>
            </a:r>
          </a:p>
          <a:p>
            <a:pPr lvl="1">
              <a:buNone/>
            </a:pPr>
            <a:endParaRPr lang="fr-FR" u="sng" dirty="0" smtClean="0"/>
          </a:p>
          <a:p>
            <a:pPr lvl="1">
              <a:buNone/>
            </a:pPr>
            <a:r>
              <a:rPr lang="fr-FR" sz="3200" dirty="0" smtClean="0"/>
              <a:t>Application stricte des </a:t>
            </a:r>
            <a:r>
              <a:rPr lang="fr-FR" sz="3200" dirty="0" smtClean="0">
                <a:solidFill>
                  <a:srgbClr val="C00000"/>
                </a:solidFill>
              </a:rPr>
              <a:t>règles d’arrêt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pour ne pas sélectionner mutants résistants</a:t>
            </a:r>
          </a:p>
          <a:p>
            <a:pPr lvl="1"/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Surveillance tolérance</a:t>
            </a:r>
          </a:p>
          <a:p>
            <a:pPr lvl="1"/>
            <a:r>
              <a:rPr lang="fr-FR" dirty="0" err="1" smtClean="0"/>
              <a:t>Boceprevir</a:t>
            </a:r>
            <a:r>
              <a:rPr lang="fr-FR" dirty="0" smtClean="0"/>
              <a:t>: anémie + </a:t>
            </a:r>
            <a:r>
              <a:rPr lang="fr-FR" dirty="0" err="1" smtClean="0"/>
              <a:t>dysgueusie</a:t>
            </a:r>
            <a:endParaRPr lang="fr-FR" dirty="0" smtClean="0"/>
          </a:p>
          <a:p>
            <a:pPr lvl="1"/>
            <a:r>
              <a:rPr lang="fr-FR" dirty="0" err="1" smtClean="0"/>
              <a:t>Telaprevir</a:t>
            </a:r>
            <a:r>
              <a:rPr lang="fr-FR" dirty="0" smtClean="0"/>
              <a:t>: anémie + peau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Traitement des Génotypes 1 en échec de traitement antérieur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7406640" cy="1752600"/>
          </a:xfrm>
        </p:spPr>
        <p:txBody>
          <a:bodyPr/>
          <a:lstStyle/>
          <a:p>
            <a:r>
              <a:rPr lang="fr-FR" smtClean="0"/>
              <a:t>Etudes RESPOND </a:t>
            </a:r>
            <a:r>
              <a:rPr lang="fr-FR" dirty="0" smtClean="0"/>
              <a:t>2 et REALIZE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2636912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RESPOND 2 (Bacon BR et al. NEJM 2011; 364: 1207-17)</a:t>
            </a:r>
          </a:p>
          <a:p>
            <a:r>
              <a:rPr lang="fr-FR" sz="2000" dirty="0" smtClean="0"/>
              <a:t>REALIZE (</a:t>
            </a:r>
            <a:r>
              <a:rPr lang="fr-FR" sz="2000" dirty="0" err="1" smtClean="0"/>
              <a:t>Zeuzem</a:t>
            </a:r>
            <a:r>
              <a:rPr lang="fr-FR" sz="2000" dirty="0" smtClean="0"/>
              <a:t> S et al. NEJM 2011; 364: 2417-28)</a:t>
            </a:r>
          </a:p>
          <a:p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724128" y="5517232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Anne-Laure SEIGNE</a:t>
            </a:r>
          </a:p>
          <a:p>
            <a:r>
              <a:rPr lang="fr-FR" sz="2200" dirty="0" smtClean="0"/>
              <a:t>CHU Nancy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Journées D.E.S, 14 et 15 octobre 2011, CHU Nancy</a:t>
            </a: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043608" y="3789040"/>
            <a:ext cx="7778473" cy="89255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2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Merci de votre attention</a:t>
            </a:r>
            <a:endParaRPr lang="fr-FR" sz="52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 smtClean="0"/>
              <a:t>Réponse virologique soutenue (RVS)</a:t>
            </a:r>
          </a:p>
          <a:p>
            <a:pPr lvl="1"/>
            <a:r>
              <a:rPr lang="fr-FR" sz="2600" dirty="0" smtClean="0"/>
              <a:t>ARN-VHC </a:t>
            </a:r>
            <a:r>
              <a:rPr lang="fr-FR" sz="2600" b="1" dirty="0" smtClean="0">
                <a:solidFill>
                  <a:srgbClr val="00B050"/>
                </a:solidFill>
                <a:latin typeface="Calibri"/>
                <a:cs typeface="Calibri"/>
              </a:rPr>
              <a:t>Ѳ</a:t>
            </a:r>
            <a:r>
              <a:rPr lang="fr-FR" sz="2600" dirty="0" smtClean="0">
                <a:solidFill>
                  <a:srgbClr val="00B050"/>
                </a:solidFill>
              </a:rPr>
              <a:t> </a:t>
            </a:r>
            <a:r>
              <a:rPr lang="fr-FR" sz="2600" dirty="0" smtClean="0"/>
              <a:t>24è semaine après fin de traitement</a:t>
            </a:r>
          </a:p>
          <a:p>
            <a:r>
              <a:rPr lang="fr-FR" u="sng" dirty="0" smtClean="0"/>
              <a:t>Non-répondeurs nuls</a:t>
            </a:r>
          </a:p>
          <a:p>
            <a:pPr lvl="1"/>
            <a:r>
              <a:rPr lang="fr-FR" sz="2600" dirty="0" smtClean="0"/>
              <a:t>Réduction ARN-VHC S12 &lt;2 log</a:t>
            </a:r>
            <a:r>
              <a:rPr lang="fr-FR" sz="2600" baseline="-25000" dirty="0" smtClean="0"/>
              <a:t>10</a:t>
            </a:r>
          </a:p>
          <a:p>
            <a:r>
              <a:rPr lang="fr-FR" u="sng" dirty="0" smtClean="0"/>
              <a:t>Non-répondeurs partiels</a:t>
            </a:r>
          </a:p>
          <a:p>
            <a:pPr lvl="1"/>
            <a:r>
              <a:rPr lang="fr-FR" sz="2600" dirty="0" smtClean="0"/>
              <a:t>Réduction ARN-VHC  S12 &gt;2 log</a:t>
            </a:r>
            <a:r>
              <a:rPr lang="fr-FR" sz="2600" baseline="-25000" dirty="0" smtClean="0"/>
              <a:t>10</a:t>
            </a:r>
          </a:p>
          <a:p>
            <a:pPr lvl="1"/>
            <a:r>
              <a:rPr lang="fr-FR" sz="2600" dirty="0" smtClean="0"/>
              <a:t>+ ARN-VHC </a:t>
            </a:r>
            <a:r>
              <a:rPr lang="fr-FR" sz="2600" b="1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fr-FR" sz="2600" dirty="0" smtClean="0"/>
              <a:t> en fin de traitement</a:t>
            </a:r>
          </a:p>
          <a:p>
            <a:r>
              <a:rPr lang="fr-FR" u="sng" dirty="0" err="1" smtClean="0"/>
              <a:t>Rechuteurs</a:t>
            </a:r>
            <a:endParaRPr lang="fr-FR" u="sng" dirty="0" smtClean="0"/>
          </a:p>
          <a:p>
            <a:pPr lvl="1"/>
            <a:r>
              <a:rPr lang="fr-FR" sz="2600" dirty="0" smtClean="0"/>
              <a:t>ARN-VHC </a:t>
            </a:r>
            <a:r>
              <a:rPr lang="fr-FR" sz="2600" b="1" dirty="0" smtClean="0">
                <a:solidFill>
                  <a:srgbClr val="00B050"/>
                </a:solidFill>
                <a:latin typeface="Calibri"/>
                <a:cs typeface="Calibri"/>
              </a:rPr>
              <a:t>Ѳ</a:t>
            </a:r>
            <a:r>
              <a:rPr lang="fr-FR" sz="2600" dirty="0" smtClean="0"/>
              <a:t> en fin de traitement</a:t>
            </a:r>
          </a:p>
          <a:p>
            <a:pPr lvl="1"/>
            <a:r>
              <a:rPr lang="fr-FR" sz="2600" dirty="0" smtClean="0"/>
              <a:t>+ ARN-VHC </a:t>
            </a:r>
            <a:r>
              <a:rPr lang="fr-FR" sz="2600" b="1" dirty="0" smtClean="0">
                <a:solidFill>
                  <a:srgbClr val="FF0000"/>
                </a:solidFill>
                <a:sym typeface="Symbol"/>
              </a:rPr>
              <a:t></a:t>
            </a:r>
            <a:r>
              <a:rPr lang="fr-FR" sz="2600" dirty="0" smtClean="0"/>
              <a:t> 24è semaine après fin de traitement</a:t>
            </a:r>
            <a:endParaRPr lang="fr-FR" sz="2600" u="sng" dirty="0" smtClean="0"/>
          </a:p>
          <a:p>
            <a:r>
              <a:rPr lang="fr-FR" u="sng" dirty="0" err="1" smtClean="0"/>
              <a:t>Echappeurs</a:t>
            </a:r>
            <a:endParaRPr lang="fr-FR" u="sng" dirty="0" smtClean="0"/>
          </a:p>
          <a:p>
            <a:pPr lvl="1"/>
            <a:r>
              <a:rPr lang="fr-FR" sz="2600" dirty="0" err="1" smtClean="0"/>
              <a:t>Repositivisation</a:t>
            </a:r>
            <a:r>
              <a:rPr lang="fr-FR" sz="2600" dirty="0" smtClean="0"/>
              <a:t> ARN-VHC en cours de traitement</a:t>
            </a:r>
          </a:p>
          <a:p>
            <a:pPr lvl="1"/>
            <a:r>
              <a:rPr lang="fr-FR" sz="2600" dirty="0" smtClean="0"/>
              <a:t>Augmentation ARN-VHC &gt;1 log par rapport au nadir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err="1" smtClean="0"/>
              <a:t>Re-traitement</a:t>
            </a:r>
            <a:r>
              <a:rPr lang="fr-FR" sz="3600" dirty="0" smtClean="0"/>
              <a:t> par PEG-IFN</a:t>
            </a:r>
            <a:r>
              <a:rPr lang="el-GR" sz="3600" dirty="0" smtClean="0">
                <a:latin typeface="Calibri"/>
                <a:cs typeface="Calibri"/>
              </a:rPr>
              <a:t>α</a:t>
            </a:r>
            <a:r>
              <a:rPr lang="fr-FR" sz="3600" dirty="0" smtClean="0">
                <a:latin typeface="Calibri"/>
                <a:cs typeface="Calibri"/>
              </a:rPr>
              <a:t>2b</a:t>
            </a:r>
            <a:r>
              <a:rPr lang="fr-FR" sz="3600" dirty="0" smtClean="0"/>
              <a:t> + RBV</a:t>
            </a:r>
            <a:br>
              <a:rPr lang="fr-FR" sz="3600" dirty="0" smtClean="0"/>
            </a:br>
            <a:r>
              <a:rPr lang="fr-FR" sz="3600" dirty="0" smtClean="0"/>
              <a:t>des patients génotype 1 en échec thérapeutique (1)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988840"/>
            <a:ext cx="7498080" cy="3312368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fr-FR" sz="2400" dirty="0" smtClean="0"/>
          </a:p>
          <a:p>
            <a:r>
              <a:rPr lang="fr-FR" sz="2800" dirty="0" smtClean="0"/>
              <a:t>Echec de bithérapie IFN + RBV</a:t>
            </a:r>
          </a:p>
          <a:p>
            <a:pPr lvl="1"/>
            <a:r>
              <a:rPr lang="fr-FR" sz="2400" dirty="0" smtClean="0"/>
              <a:t>RVS: 17%</a:t>
            </a:r>
          </a:p>
          <a:p>
            <a:pPr lvl="1"/>
            <a:endParaRPr lang="fr-FR" sz="2400" dirty="0" smtClean="0"/>
          </a:p>
          <a:p>
            <a:r>
              <a:rPr lang="fr-FR" sz="2800" dirty="0" smtClean="0">
                <a:solidFill>
                  <a:srgbClr val="C00000"/>
                </a:solidFill>
              </a:rPr>
              <a:t>Echec de bithérapie PEG-IFN + RBV</a:t>
            </a:r>
          </a:p>
          <a:p>
            <a:pPr lvl="1"/>
            <a:r>
              <a:rPr lang="fr-FR" sz="2400" dirty="0" smtClean="0">
                <a:solidFill>
                  <a:srgbClr val="C00000"/>
                </a:solidFill>
              </a:rPr>
              <a:t>RVS: 11%</a:t>
            </a:r>
          </a:p>
          <a:p>
            <a:pPr lvl="1"/>
            <a:endParaRPr lang="fr-FR" sz="24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fr-FR" sz="2400" dirty="0" smtClean="0"/>
              <a:t>Patients inclus: </a:t>
            </a:r>
            <a:r>
              <a:rPr lang="fr-FR" sz="2400" dirty="0" err="1" smtClean="0"/>
              <a:t>Metavir</a:t>
            </a:r>
            <a:r>
              <a:rPr lang="fr-FR" sz="2400" dirty="0" smtClean="0"/>
              <a:t> </a:t>
            </a:r>
            <a:r>
              <a:rPr lang="fr-FR" sz="2400" u="sng" dirty="0" smtClean="0"/>
              <a:t>&gt;</a:t>
            </a:r>
            <a:r>
              <a:rPr lang="fr-FR" sz="2400" dirty="0" smtClean="0"/>
              <a:t> 2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544522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sz="2000" dirty="0" err="1" smtClean="0"/>
              <a:t>Poynard</a:t>
            </a:r>
            <a:r>
              <a:rPr lang="fr-FR" sz="2000" dirty="0" smtClean="0"/>
              <a:t> T et al. </a:t>
            </a:r>
            <a:r>
              <a:rPr lang="fr-FR" sz="2000" dirty="0" err="1" smtClean="0"/>
              <a:t>Gastroenterology</a:t>
            </a:r>
            <a:r>
              <a:rPr lang="fr-FR" sz="2000" dirty="0" smtClean="0"/>
              <a:t> 2009;136:1618-28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RESPOND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49152"/>
          </a:xfrm>
        </p:spPr>
        <p:txBody>
          <a:bodyPr>
            <a:normAutofit/>
          </a:bodyPr>
          <a:lstStyle/>
          <a:p>
            <a:r>
              <a:rPr lang="fr-FR" dirty="0" err="1" smtClean="0"/>
              <a:t>Boceprevir</a:t>
            </a:r>
            <a:r>
              <a:rPr lang="fr-FR" dirty="0" smtClean="0"/>
              <a:t> for </a:t>
            </a:r>
            <a:r>
              <a:rPr lang="fr-FR" dirty="0" err="1" smtClean="0"/>
              <a:t>previously</a:t>
            </a:r>
            <a:r>
              <a:rPr lang="fr-FR" dirty="0" smtClean="0"/>
              <a:t> </a:t>
            </a:r>
            <a:r>
              <a:rPr lang="fr-FR" dirty="0" err="1" smtClean="0"/>
              <a:t>treated</a:t>
            </a:r>
            <a:r>
              <a:rPr lang="fr-FR" dirty="0" smtClean="0"/>
              <a:t> </a:t>
            </a:r>
            <a:r>
              <a:rPr lang="fr-FR" dirty="0" err="1" smtClean="0"/>
              <a:t>chronic</a:t>
            </a:r>
            <a:r>
              <a:rPr lang="fr-FR" dirty="0" smtClean="0"/>
              <a:t> HCV </a:t>
            </a:r>
            <a:r>
              <a:rPr lang="fr-FR" dirty="0" err="1" smtClean="0"/>
              <a:t>genotype</a:t>
            </a:r>
            <a:r>
              <a:rPr lang="fr-FR" dirty="0" smtClean="0"/>
              <a:t> 1 infection</a:t>
            </a:r>
          </a:p>
          <a:p>
            <a:pPr>
              <a:buNone/>
            </a:pPr>
            <a:r>
              <a:rPr lang="fr-FR" sz="2000" dirty="0" smtClean="0"/>
              <a:t>Bacon BR et al. NEJM 2011; 364: 1207-17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75656" y="3356992"/>
            <a:ext cx="741682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300" dirty="0" smtClean="0">
                <a:solidFill>
                  <a:srgbClr val="5C0000"/>
                </a:solidFill>
              </a:rPr>
              <a:t>Etude REALIZE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75656" y="422108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3200" dirty="0" smtClean="0"/>
              <a:t> </a:t>
            </a:r>
            <a:r>
              <a:rPr lang="fr-FR" sz="3200" dirty="0" err="1" smtClean="0"/>
              <a:t>Telaprevir</a:t>
            </a:r>
            <a:r>
              <a:rPr lang="fr-FR" sz="3200" dirty="0" smtClean="0"/>
              <a:t> for </a:t>
            </a:r>
            <a:r>
              <a:rPr lang="fr-FR" sz="3200" dirty="0" err="1" smtClean="0"/>
              <a:t>retreatment</a:t>
            </a:r>
            <a:r>
              <a:rPr lang="fr-FR" sz="3200" dirty="0" smtClean="0"/>
              <a:t> of HCV infection</a:t>
            </a:r>
          </a:p>
          <a:p>
            <a:pPr>
              <a:buClr>
                <a:schemeClr val="accent1"/>
              </a:buClr>
            </a:pPr>
            <a:r>
              <a:rPr lang="fr-FR" sz="2000" dirty="0" err="1" smtClean="0"/>
              <a:t>Zeuzem</a:t>
            </a:r>
            <a:r>
              <a:rPr lang="fr-FR" sz="2000" dirty="0" smtClean="0"/>
              <a:t> S et al. NEJM 2011; 364: 2417-28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RESPOND 2</a:t>
            </a:r>
            <a:br>
              <a:rPr lang="fr-FR" dirty="0" smtClean="0"/>
            </a:br>
            <a:r>
              <a:rPr lang="fr-FR" sz="2000" dirty="0" err="1" smtClean="0"/>
              <a:t>Boceprevir</a:t>
            </a:r>
            <a:r>
              <a:rPr lang="fr-FR" sz="2000" dirty="0" smtClean="0"/>
              <a:t> for </a:t>
            </a:r>
            <a:r>
              <a:rPr lang="fr-FR" sz="2000" dirty="0" err="1" smtClean="0"/>
              <a:t>previously</a:t>
            </a:r>
            <a:r>
              <a:rPr lang="fr-FR" sz="2000" dirty="0" smtClean="0"/>
              <a:t> </a:t>
            </a:r>
            <a:r>
              <a:rPr lang="fr-FR" sz="2000" dirty="0" err="1" smtClean="0"/>
              <a:t>treated</a:t>
            </a:r>
            <a:r>
              <a:rPr lang="fr-FR" sz="2000" dirty="0" smtClean="0"/>
              <a:t> </a:t>
            </a:r>
            <a:r>
              <a:rPr lang="fr-FR" sz="2000" dirty="0" err="1" smtClean="0"/>
              <a:t>chronic</a:t>
            </a:r>
            <a:r>
              <a:rPr lang="fr-FR" sz="2000" dirty="0" smtClean="0"/>
              <a:t> HCV </a:t>
            </a:r>
            <a:r>
              <a:rPr lang="fr-FR" sz="2000" dirty="0" err="1" smtClean="0"/>
              <a:t>genotype</a:t>
            </a:r>
            <a:r>
              <a:rPr lang="fr-FR" sz="2000" dirty="0" smtClean="0"/>
              <a:t> 1 infection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Phase 3</a:t>
            </a:r>
          </a:p>
          <a:p>
            <a:pPr lvl="1"/>
            <a:r>
              <a:rPr lang="fr-FR" dirty="0" smtClean="0"/>
              <a:t>Prospective</a:t>
            </a:r>
          </a:p>
          <a:p>
            <a:pPr lvl="1"/>
            <a:r>
              <a:rPr lang="fr-FR" dirty="0" smtClean="0"/>
              <a:t>Randomisée</a:t>
            </a:r>
          </a:p>
          <a:p>
            <a:pPr lvl="1"/>
            <a:r>
              <a:rPr lang="fr-FR" dirty="0" smtClean="0"/>
              <a:t>Double-aveugle</a:t>
            </a:r>
          </a:p>
          <a:p>
            <a:r>
              <a:rPr lang="fr-FR" dirty="0" smtClean="0"/>
              <a:t>403 patients </a:t>
            </a:r>
          </a:p>
          <a:p>
            <a:pPr lvl="1"/>
            <a:r>
              <a:rPr lang="fr-FR" dirty="0" smtClean="0"/>
              <a:t>génotype 1 </a:t>
            </a:r>
          </a:p>
          <a:p>
            <a:pPr lvl="1"/>
            <a:r>
              <a:rPr lang="fr-FR" dirty="0" smtClean="0"/>
              <a:t>en échec de bithérapie </a:t>
            </a:r>
            <a:r>
              <a:rPr lang="fr-FR" dirty="0" err="1" smtClean="0"/>
              <a:t>pégylée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(</a:t>
            </a:r>
            <a:r>
              <a:rPr lang="fr-FR" u="sng" dirty="0" smtClean="0"/>
              <a:t>répondeurs nuls exclus)</a:t>
            </a:r>
          </a:p>
          <a:p>
            <a:r>
              <a:rPr lang="fr-FR" dirty="0" smtClean="0"/>
              <a:t>3 groupes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Schéma respon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5" y="836712"/>
            <a:ext cx="8028385" cy="5832648"/>
          </a:xfrm>
        </p:spPr>
      </p:pic>
      <p:sp>
        <p:nvSpPr>
          <p:cNvPr id="4" name="ZoneTexte 3"/>
          <p:cNvSpPr txBox="1"/>
          <p:nvPr/>
        </p:nvSpPr>
        <p:spPr>
          <a:xfrm>
            <a:off x="1259632" y="184482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(n=80)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350100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(n=162)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530120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(n=161)</a:t>
            </a:r>
            <a:endParaRPr lang="fr-FR" sz="16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900" dirty="0" smtClean="0"/>
              <a:t>RESPOND 2 - </a:t>
            </a:r>
            <a:r>
              <a:rPr lang="fr-FR" dirty="0" smtClean="0"/>
              <a:t>Schéma de l’étude</a:t>
            </a:r>
            <a:br>
              <a:rPr lang="fr-FR" dirty="0" smtClean="0"/>
            </a:b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923928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900" dirty="0" smtClean="0"/>
              <a:t>RESPOND 2 - </a:t>
            </a:r>
            <a:r>
              <a:rPr lang="fr-FR" dirty="0" smtClean="0"/>
              <a:t>Schéma de l’étude</a:t>
            </a:r>
            <a:br>
              <a:rPr lang="fr-FR" dirty="0" smtClean="0"/>
            </a:b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err="1" smtClean="0"/>
              <a:t>Boceprevir</a:t>
            </a:r>
            <a:r>
              <a:rPr lang="fr-FR" dirty="0" smtClean="0"/>
              <a:t>: 800 mg 3 fois/j per os</a:t>
            </a:r>
          </a:p>
          <a:p>
            <a:endParaRPr lang="fr-FR" dirty="0" smtClean="0"/>
          </a:p>
          <a:p>
            <a:r>
              <a:rPr lang="fr-FR" u="sng" dirty="0" err="1" smtClean="0"/>
              <a:t>Ribavirine</a:t>
            </a:r>
            <a:r>
              <a:rPr lang="fr-FR" dirty="0" smtClean="0"/>
              <a:t>: 600 à 1400 mg/j (adaptée au poids) per os</a:t>
            </a:r>
          </a:p>
          <a:p>
            <a:endParaRPr lang="fr-FR" dirty="0" smtClean="0"/>
          </a:p>
          <a:p>
            <a:r>
              <a:rPr lang="fr-FR" u="sng" dirty="0" smtClean="0"/>
              <a:t>PEG-</a:t>
            </a:r>
            <a:r>
              <a:rPr lang="fr-FR" u="sng" dirty="0" err="1" smtClean="0"/>
              <a:t>interferon</a:t>
            </a:r>
            <a:r>
              <a:rPr lang="fr-FR" u="sng" dirty="0" smtClean="0"/>
              <a:t> alpha-2b</a:t>
            </a:r>
            <a:r>
              <a:rPr lang="fr-FR" dirty="0" smtClean="0"/>
              <a:t>: 1,5µg/kg/semaine SC</a:t>
            </a:r>
          </a:p>
          <a:p>
            <a:endParaRPr lang="fr-FR" dirty="0" smtClean="0">
              <a:solidFill>
                <a:srgbClr val="C00000"/>
              </a:solidFill>
            </a:endParaRPr>
          </a:p>
          <a:p>
            <a:r>
              <a:rPr lang="fr-FR" u="sng" dirty="0" smtClean="0">
                <a:solidFill>
                  <a:srgbClr val="C00000"/>
                </a:solidFill>
              </a:rPr>
              <a:t>Règle d’arrêt:</a:t>
            </a:r>
          </a:p>
          <a:p>
            <a:pPr>
              <a:buNone/>
            </a:pPr>
            <a:r>
              <a:rPr lang="fr-FR" dirty="0" smtClean="0"/>
              <a:t>	Interruption de tout traitement si ARN-VHC détectable à S12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16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RESPOND 2 –</a:t>
            </a:r>
            <a:br>
              <a:rPr lang="fr-FR" dirty="0" smtClean="0"/>
            </a:br>
            <a:r>
              <a:rPr lang="fr-FR" dirty="0" smtClean="0"/>
              <a:t> Analyses statistiques</a:t>
            </a:r>
            <a:br>
              <a:rPr lang="fr-FR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/>
              <a:t>Objectif primaire</a:t>
            </a:r>
          </a:p>
          <a:p>
            <a:pPr lvl="1"/>
            <a:r>
              <a:rPr lang="fr-FR" dirty="0" smtClean="0"/>
              <a:t>Taux de RVS</a:t>
            </a:r>
          </a:p>
          <a:p>
            <a:r>
              <a:rPr lang="fr-FR" u="sng" dirty="0" smtClean="0"/>
              <a:t>Objectif secondaire</a:t>
            </a:r>
          </a:p>
          <a:p>
            <a:pPr lvl="1"/>
            <a:r>
              <a:rPr lang="fr-FR" sz="2900" dirty="0" smtClean="0"/>
              <a:t>Taux de rechute</a:t>
            </a:r>
            <a:endParaRPr lang="fr-FR" dirty="0" smtClean="0"/>
          </a:p>
          <a:p>
            <a:r>
              <a:rPr lang="fr-FR" u="sng" dirty="0" smtClean="0"/>
              <a:t>Tolérance</a:t>
            </a:r>
          </a:p>
          <a:p>
            <a:endParaRPr lang="fr-FR" u="sng" dirty="0" smtClean="0"/>
          </a:p>
          <a:p>
            <a:r>
              <a:rPr lang="fr-FR" u="sng" dirty="0" smtClean="0"/>
              <a:t>Intention de traiter</a:t>
            </a:r>
          </a:p>
          <a:p>
            <a:endParaRPr lang="fr-FR" u="sng" dirty="0" smtClean="0"/>
          </a:p>
          <a:p>
            <a:r>
              <a:rPr lang="fr-FR" u="sng" dirty="0" smtClean="0">
                <a:solidFill>
                  <a:srgbClr val="C00000"/>
                </a:solidFill>
              </a:rPr>
              <a:t>Hypothèses émises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RVS 21% dans groupe contrôle</a:t>
            </a:r>
          </a:p>
          <a:p>
            <a:pPr lvl="1"/>
            <a:r>
              <a:rPr lang="fr-FR" dirty="0" smtClean="0"/>
              <a:t>RVS 43% dans groupes </a:t>
            </a:r>
            <a:r>
              <a:rPr lang="fr-FR" dirty="0" err="1" smtClean="0"/>
              <a:t>boceprevir</a:t>
            </a: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1389</TotalTime>
  <Words>1348</Words>
  <Application>Microsoft Office PowerPoint</Application>
  <PresentationFormat>Affichage à l'écran (4:3)</PresentationFormat>
  <Paragraphs>344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Solstice</vt:lpstr>
      <vt:lpstr>Traitement des Génotypes 1 en échec de traitement antérieur</vt:lpstr>
      <vt:lpstr>Echec de traitement (génotype 1)</vt:lpstr>
      <vt:lpstr>Définitions</vt:lpstr>
      <vt:lpstr>Re-traitement par PEG-IFNα2b + RBV des patients génotype 1 en échec thérapeutique (1)</vt:lpstr>
      <vt:lpstr>Etude RESPOND 2</vt:lpstr>
      <vt:lpstr>RESPOND 2 Boceprevir for previously treated chronic HCV genotype 1 infection</vt:lpstr>
      <vt:lpstr>RESPOND 2 - Schéma de l’étude </vt:lpstr>
      <vt:lpstr>RESPOND 2 - Schéma de l’étude </vt:lpstr>
      <vt:lpstr>RESPOND 2 –  Analyses statistiques </vt:lpstr>
      <vt:lpstr>RESPOND 2 – Caractéristiques générales des patients</vt:lpstr>
      <vt:lpstr>RESPOND 2 - Taux de RVS</vt:lpstr>
      <vt:lpstr>RESPOND 2 – Taux de RVS en fonction de la réponse au traitement antérieur</vt:lpstr>
      <vt:lpstr>RESPOND 2 – Taux de RVS en fonction du score Metavir</vt:lpstr>
      <vt:lpstr>RESPOND 2 – Taux de RVS en fonction de la réponse à l’IFN</vt:lpstr>
      <vt:lpstr>RESPOND 2 – Facteurs prédictifs de RVS</vt:lpstr>
      <vt:lpstr>RESPOND 2 - Tolérance</vt:lpstr>
      <vt:lpstr>RESPOND 2 - Commentaires</vt:lpstr>
      <vt:lpstr>REALIZE Telaprevir for retreatment of HVC infection</vt:lpstr>
      <vt:lpstr>REALIZE – Schéma de l’étude</vt:lpstr>
      <vt:lpstr>REALIZE – Schéma de l’étude</vt:lpstr>
      <vt:lpstr>REALIZE – Analyses statistiques</vt:lpstr>
      <vt:lpstr>REALIZE – Caractéristiques générales des patients </vt:lpstr>
      <vt:lpstr>REALIZE – Taux de RVS</vt:lpstr>
      <vt:lpstr>REALIZE – Taux de RVS chez patient ayant un score Metavir 3-4</vt:lpstr>
      <vt:lpstr>REALIZE – Taux de rechute</vt:lpstr>
      <vt:lpstr>REALIZE - Tolérance</vt:lpstr>
      <vt:lpstr>REALIZE - Commentaires</vt:lpstr>
      <vt:lpstr>CONCLUSION</vt:lpstr>
      <vt:lpstr>Traitement des Génotypes 1 en échec de traitement antérieur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Traitement des Génotypes 1 en échec de traitement antérieur</dc:title>
  <dc:creator>seigne</dc:creator>
  <cp:lastModifiedBy>seigne</cp:lastModifiedBy>
  <cp:revision>148</cp:revision>
  <dcterms:created xsi:type="dcterms:W3CDTF">2011-09-17T14:41:35Z</dcterms:created>
  <dcterms:modified xsi:type="dcterms:W3CDTF">2011-10-13T14:29:45Z</dcterms:modified>
</cp:coreProperties>
</file>